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25"/>
  </p:notesMasterIdLst>
  <p:sldIdLst>
    <p:sldId id="256" r:id="rId2"/>
    <p:sldId id="261" r:id="rId3"/>
    <p:sldId id="432" r:id="rId4"/>
    <p:sldId id="494" r:id="rId5"/>
    <p:sldId id="545" r:id="rId6"/>
    <p:sldId id="444" r:id="rId7"/>
    <p:sldId id="495" r:id="rId8"/>
    <p:sldId id="497" r:id="rId9"/>
    <p:sldId id="526" r:id="rId10"/>
    <p:sldId id="448" r:id="rId11"/>
    <p:sldId id="506" r:id="rId12"/>
    <p:sldId id="507" r:id="rId13"/>
    <p:sldId id="508" r:id="rId14"/>
    <p:sldId id="510" r:id="rId15"/>
    <p:sldId id="512" r:id="rId16"/>
    <p:sldId id="513" r:id="rId17"/>
    <p:sldId id="511" r:id="rId18"/>
    <p:sldId id="514" r:id="rId19"/>
    <p:sldId id="431" r:id="rId20"/>
    <p:sldId id="445" r:id="rId21"/>
    <p:sldId id="446" r:id="rId22"/>
    <p:sldId id="447" r:id="rId23"/>
    <p:sldId id="515" r:id="rId24"/>
    <p:sldId id="544" r:id="rId25"/>
    <p:sldId id="499" r:id="rId26"/>
    <p:sldId id="449" r:id="rId27"/>
    <p:sldId id="516" r:id="rId28"/>
    <p:sldId id="517" r:id="rId29"/>
    <p:sldId id="518" r:id="rId30"/>
    <p:sldId id="450" r:id="rId31"/>
    <p:sldId id="520" r:id="rId32"/>
    <p:sldId id="502" r:id="rId33"/>
    <p:sldId id="521" r:id="rId34"/>
    <p:sldId id="543" r:id="rId35"/>
    <p:sldId id="547" r:id="rId36"/>
    <p:sldId id="546" r:id="rId37"/>
    <p:sldId id="552" r:id="rId38"/>
    <p:sldId id="522" r:id="rId39"/>
    <p:sldId id="524" r:id="rId40"/>
    <p:sldId id="451" r:id="rId41"/>
    <p:sldId id="548" r:id="rId42"/>
    <p:sldId id="523" r:id="rId43"/>
    <p:sldId id="527" r:id="rId44"/>
    <p:sldId id="525" r:id="rId45"/>
    <p:sldId id="504" r:id="rId46"/>
    <p:sldId id="490" r:id="rId47"/>
    <p:sldId id="440" r:id="rId48"/>
    <p:sldId id="453" r:id="rId49"/>
    <p:sldId id="528" r:id="rId50"/>
    <p:sldId id="553" r:id="rId51"/>
    <p:sldId id="454" r:id="rId52"/>
    <p:sldId id="455" r:id="rId53"/>
    <p:sldId id="530" r:id="rId54"/>
    <p:sldId id="531" r:id="rId55"/>
    <p:sldId id="540" r:id="rId56"/>
    <p:sldId id="554" r:id="rId57"/>
    <p:sldId id="529" r:id="rId58"/>
    <p:sldId id="534" r:id="rId59"/>
    <p:sldId id="532" r:id="rId60"/>
    <p:sldId id="533" r:id="rId61"/>
    <p:sldId id="537" r:id="rId62"/>
    <p:sldId id="536" r:id="rId63"/>
    <p:sldId id="538" r:id="rId64"/>
    <p:sldId id="550" r:id="rId65"/>
    <p:sldId id="505" r:id="rId66"/>
    <p:sldId id="542" r:id="rId67"/>
    <p:sldId id="456" r:id="rId68"/>
    <p:sldId id="557" r:id="rId69"/>
    <p:sldId id="458" r:id="rId70"/>
    <p:sldId id="555" r:id="rId71"/>
    <p:sldId id="551" r:id="rId72"/>
    <p:sldId id="556" r:id="rId73"/>
    <p:sldId id="558" r:id="rId74"/>
    <p:sldId id="559" r:id="rId75"/>
    <p:sldId id="457" r:id="rId76"/>
    <p:sldId id="560" r:id="rId77"/>
    <p:sldId id="461" r:id="rId78"/>
    <p:sldId id="549" r:id="rId79"/>
    <p:sldId id="561" r:id="rId80"/>
    <p:sldId id="562" r:id="rId81"/>
    <p:sldId id="459" r:id="rId82"/>
    <p:sldId id="563" r:id="rId83"/>
    <p:sldId id="491" r:id="rId84"/>
    <p:sldId id="441" r:id="rId85"/>
    <p:sldId id="463" r:id="rId86"/>
    <p:sldId id="464" r:id="rId87"/>
    <p:sldId id="575" r:id="rId88"/>
    <p:sldId id="568" r:id="rId89"/>
    <p:sldId id="492" r:id="rId90"/>
    <p:sldId id="442" r:id="rId91"/>
    <p:sldId id="436" r:id="rId92"/>
    <p:sldId id="474" r:id="rId93"/>
    <p:sldId id="475" r:id="rId94"/>
    <p:sldId id="476" r:id="rId95"/>
    <p:sldId id="477" r:id="rId96"/>
    <p:sldId id="565" r:id="rId97"/>
    <p:sldId id="567" r:id="rId98"/>
    <p:sldId id="569" r:id="rId99"/>
    <p:sldId id="478" r:id="rId100"/>
    <p:sldId id="570" r:id="rId101"/>
    <p:sldId id="576" r:id="rId102"/>
    <p:sldId id="572" r:id="rId103"/>
    <p:sldId id="578" r:id="rId104"/>
    <p:sldId id="479" r:id="rId105"/>
    <p:sldId id="577" r:id="rId106"/>
    <p:sldId id="493" r:id="rId107"/>
    <p:sldId id="443" r:id="rId108"/>
    <p:sldId id="573" r:id="rId109"/>
    <p:sldId id="482" r:id="rId110"/>
    <p:sldId id="483" r:id="rId111"/>
    <p:sldId id="484" r:id="rId112"/>
    <p:sldId id="485" r:id="rId113"/>
    <p:sldId id="486" r:id="rId114"/>
    <p:sldId id="487" r:id="rId115"/>
    <p:sldId id="299" r:id="rId116"/>
    <p:sldId id="564" r:id="rId117"/>
    <p:sldId id="465" r:id="rId118"/>
    <p:sldId id="466" r:id="rId119"/>
    <p:sldId id="467" r:id="rId120"/>
    <p:sldId id="468" r:id="rId121"/>
    <p:sldId id="469" r:id="rId122"/>
    <p:sldId id="473" r:id="rId123"/>
    <p:sldId id="574" r:id="rId124"/>
  </p:sldIdLst>
  <p:sldSz cx="12192000" cy="6858000"/>
  <p:notesSz cx="9296400" cy="701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57" autoAdjust="0"/>
    <p:restoredTop sz="67087" autoAdjust="0"/>
  </p:normalViewPr>
  <p:slideViewPr>
    <p:cSldViewPr snapToGrid="0">
      <p:cViewPr varScale="1">
        <p:scale>
          <a:sx n="74" d="100"/>
          <a:sy n="74" d="100"/>
        </p:scale>
        <p:origin x="9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6" d="100"/>
        <a:sy n="5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4028440" cy="351737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2"/>
            <a:ext cx="4028440" cy="351737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r">
              <a:defRPr sz="1200"/>
            </a:lvl1pPr>
          </a:lstStyle>
          <a:p>
            <a:fld id="{2F3C3236-96AA-4D99-B4CC-7963FC6EB766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2" tIns="46587" rIns="93172" bIns="4658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6"/>
          </a:xfrm>
          <a:prstGeom prst="rect">
            <a:avLst/>
          </a:prstGeom>
        </p:spPr>
        <p:txBody>
          <a:bodyPr vert="horz" lIns="93172" tIns="46587" rIns="93172" bIns="4658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5"/>
            <a:ext cx="4028440" cy="351736"/>
          </a:xfrm>
          <a:prstGeom prst="rect">
            <a:avLst/>
          </a:prstGeom>
        </p:spPr>
        <p:txBody>
          <a:bodyPr vert="horz" lIns="93172" tIns="46587" rIns="93172" bIns="4658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5"/>
            <a:ext cx="4028440" cy="351736"/>
          </a:xfrm>
          <a:prstGeom prst="rect">
            <a:avLst/>
          </a:prstGeom>
        </p:spPr>
        <p:txBody>
          <a:bodyPr vert="horz" lIns="93172" tIns="46587" rIns="93172" bIns="46587" rtlCol="0" anchor="b"/>
          <a:lstStyle>
            <a:lvl1pPr algn="r">
              <a:defRPr sz="1200"/>
            </a:lvl1pPr>
          </a:lstStyle>
          <a:p>
            <a:fld id="{2CDD28BC-5780-46F3-920C-B5BE0316B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78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Overview of what’s involved.   Don’t need the details – just know they exist.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20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 solution_hello_assignment_2.cpp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 solution_hello_assignment_3.cpp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82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 solution_hello_assignment_2.cpp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 solution_hello_assignment_3.cpp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hello7_manipulators.cpp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5184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next section is background on the nuts and bolts</a:t>
            </a:r>
          </a:p>
          <a:p>
            <a:r>
              <a:rPr lang="en-US" dirty="0"/>
              <a:t>standard library</a:t>
            </a:r>
          </a:p>
          <a:p>
            <a:r>
              <a:rPr lang="en-US" dirty="0"/>
              <a:t>key words</a:t>
            </a:r>
          </a:p>
          <a:p>
            <a:r>
              <a:rPr lang="en-US" dirty="0"/>
              <a:t>operators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677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314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built-in </a:t>
            </a:r>
            <a:r>
              <a:rPr lang="en-US" dirty="0" err="1"/>
              <a:t>sizeof</a:t>
            </a:r>
            <a:r>
              <a:rPr lang="en-US" dirty="0"/>
              <a:t>()</a:t>
            </a:r>
          </a:p>
          <a:p>
            <a:r>
              <a:rPr lang="en-US" dirty="0"/>
              <a:t>also uses a template</a:t>
            </a:r>
          </a:p>
          <a:p>
            <a:r>
              <a:rPr lang="en-US" dirty="0"/>
              <a:t>note that digits is an attribute.       min() and max() are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7668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var_type_examples.cpp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419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type_cast.cpp has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57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enum_examples.cpp</a:t>
            </a:r>
          </a:p>
          <a:p>
            <a:r>
              <a:rPr lang="en-US" dirty="0"/>
              <a:t>next: intro to templates via vectors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4547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string_examples.cpp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032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44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Hello1.anno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73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vector1.cpp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1462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solution_vector.cpp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957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regex_examples.cpp</a:t>
            </a:r>
          </a:p>
          <a:p>
            <a:r>
              <a:rPr lang="en-US" dirty="0"/>
              <a:t>regex_examples_group.cpp</a:t>
            </a:r>
          </a:p>
          <a:p>
            <a:r>
              <a:rPr lang="en-US" dirty="0"/>
              <a:t>patterns on next slide</a:t>
            </a:r>
          </a:p>
          <a:p>
            <a:r>
              <a:rPr lang="en-US" dirty="0"/>
              <a:t>regex_101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8979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regex_examples.cpp</a:t>
            </a:r>
          </a:p>
          <a:p>
            <a:r>
              <a:rPr lang="en-US" dirty="0"/>
              <a:t>regex_101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79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solution_regex.cpp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20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conditionals.cpp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0295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conditionals.cpp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87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loops.cpp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3199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for_basic.cpp</a:t>
            </a:r>
          </a:p>
          <a:p>
            <a:r>
              <a:rPr lang="en-US" dirty="0"/>
              <a:t>loops.cpp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634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solution_guess.cpp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831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Hello1.anno</a:t>
            </a:r>
          </a:p>
          <a:p>
            <a:r>
              <a:rPr lang="en-US" dirty="0"/>
              <a:t>https://caiorss.github.io/C-Cpp-Notes/compiler-flags-options.html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0006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files1.cpp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555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files1.cpp</a:t>
            </a:r>
          </a:p>
          <a:p>
            <a:r>
              <a:rPr lang="en-US" dirty="0"/>
              <a:t>next:  reading a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680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files1.cpp</a:t>
            </a:r>
          </a:p>
          <a:p>
            <a:r>
              <a:rPr lang="en-US" dirty="0"/>
              <a:t>next:  exploring file pointers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239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files2.cpp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46873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solution_files.cpp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480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functions1.cpp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53774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functions1.cpp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285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functions3_by_ref.cpp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393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functions_and_cmd_line_args.cpp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884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scope.cpp</a:t>
            </a:r>
          </a:p>
          <a:p>
            <a:r>
              <a:rPr lang="en-US" dirty="0"/>
              <a:t>scope1_namespace.cpp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98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Hello2_anno.cpp</a:t>
            </a:r>
          </a:p>
          <a:p>
            <a:r>
              <a:rPr lang="en-US" dirty="0" err="1"/>
              <a:t>Endl</a:t>
            </a:r>
            <a:r>
              <a:rPr lang="en-US" dirty="0"/>
              <a:t> \n + flush buffer</a:t>
            </a:r>
          </a:p>
          <a:p>
            <a:r>
              <a:rPr lang="en-US" dirty="0"/>
              <a:t>Namespace references</a:t>
            </a:r>
          </a:p>
          <a:p>
            <a:r>
              <a:rPr lang="en-US" dirty="0"/>
              <a:t>Variable declaration</a:t>
            </a:r>
          </a:p>
          <a:p>
            <a:r>
              <a:rPr lang="en-US" dirty="0"/>
              <a:t>Double quotes for strings, single for char</a:t>
            </a:r>
          </a:p>
          <a:p>
            <a:r>
              <a:rPr lang="en-US" dirty="0"/>
              <a:t>String </a:t>
            </a:r>
            <a:r>
              <a:rPr lang="en-US" dirty="0" err="1"/>
              <a:t>concat</a:t>
            </a:r>
            <a:endParaRPr lang="en-US" dirty="0"/>
          </a:p>
          <a:p>
            <a:endParaRPr lang="en-US" dirty="0"/>
          </a:p>
          <a:p>
            <a:r>
              <a:rPr lang="en-US" dirty="0"/>
              <a:t>Discuss escape characters, exp \”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685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function_solution.cpp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185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183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vector2.cpp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097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vector2.cpp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803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array1.cpp</a:t>
            </a:r>
          </a:p>
          <a:p>
            <a:r>
              <a:rPr lang="en-US" dirty="0"/>
              <a:t>array2.cpp</a:t>
            </a:r>
          </a:p>
          <a:p>
            <a:r>
              <a:rPr lang="en-US" dirty="0"/>
              <a:t>sorts, </a:t>
            </a:r>
            <a:r>
              <a:rPr lang="en-US" dirty="0" err="1"/>
              <a:t>etc</a:t>
            </a:r>
            <a:r>
              <a:rPr lang="en-US" dirty="0"/>
              <a:t> part of discussion of lists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6130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38969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solution_lists.cpp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584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map_unord.cpp</a:t>
            </a:r>
          </a:p>
          <a:p>
            <a:r>
              <a:rPr lang="en-US" dirty="0"/>
              <a:t>map_nested.cpp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2449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solution_map.cpp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5850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solution_deque.cpp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67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2466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complex1.cpp (built-in)</a:t>
            </a:r>
          </a:p>
          <a:p>
            <a:r>
              <a:rPr lang="en-US" dirty="0"/>
              <a:t>complex1_demo_struct.cpp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5853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complex1.cpp (built-in)</a:t>
            </a:r>
          </a:p>
          <a:p>
            <a:r>
              <a:rPr lang="en-US" dirty="0"/>
              <a:t>complex1_demo_struct.cpp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7285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solution_complex_struct_starter_kit.cpp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7878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templates.cpp</a:t>
            </a:r>
          </a:p>
          <a:p>
            <a:r>
              <a:rPr lang="en-US" dirty="0"/>
              <a:t>templates1_specialization.cpp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105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solution_templates.cpp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4888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pointer_basics.cpp</a:t>
            </a:r>
          </a:p>
          <a:p>
            <a:r>
              <a:rPr lang="en-US" dirty="0"/>
              <a:t>pointers.cpp</a:t>
            </a:r>
          </a:p>
          <a:p>
            <a:r>
              <a:rPr lang="en-US" dirty="0"/>
              <a:t>pointers_to_functions.cpp</a:t>
            </a:r>
          </a:p>
          <a:p>
            <a:r>
              <a:rPr lang="en-US" dirty="0"/>
              <a:t>pointers_to_pointers.cpp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3596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pointers2.cpp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31091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Pointer exercise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59063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exceptions.cpp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28135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class1.cpp  (general intro)</a:t>
            </a:r>
          </a:p>
          <a:p>
            <a:endParaRPr lang="en-US" dirty="0"/>
          </a:p>
          <a:p>
            <a:r>
              <a:rPr lang="en-US" dirty="0"/>
              <a:t>Next:   add class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892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Hello2_anno.cpp</a:t>
            </a:r>
          </a:p>
          <a:p>
            <a:r>
              <a:rPr lang="en-US" dirty="0" err="1"/>
              <a:t>Endl</a:t>
            </a:r>
            <a:r>
              <a:rPr lang="en-US" dirty="0"/>
              <a:t> \n + flush buffer</a:t>
            </a:r>
          </a:p>
          <a:p>
            <a:r>
              <a:rPr lang="en-US" dirty="0"/>
              <a:t>Namespace references</a:t>
            </a:r>
          </a:p>
          <a:p>
            <a:r>
              <a:rPr lang="en-US" dirty="0"/>
              <a:t>Variable declaration</a:t>
            </a:r>
          </a:p>
          <a:p>
            <a:r>
              <a:rPr lang="en-US" dirty="0"/>
              <a:t>Double quotes for strings, single for char</a:t>
            </a:r>
          </a:p>
          <a:p>
            <a:r>
              <a:rPr lang="en-US" dirty="0"/>
              <a:t>String </a:t>
            </a:r>
            <a:r>
              <a:rPr lang="en-US" dirty="0" err="1"/>
              <a:t>concat</a:t>
            </a:r>
            <a:endParaRPr lang="en-US" dirty="0"/>
          </a:p>
          <a:p>
            <a:endParaRPr lang="en-US" dirty="0"/>
          </a:p>
          <a:p>
            <a:r>
              <a:rPr lang="en-US" dirty="0"/>
              <a:t>Discuss escape characters, exp \”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79928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class2a_myclass_add_skinny.cpp    #separate declaration and spec.    That’s what we do with headers.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0022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class3.cpp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7789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class_declare_spec_instance.cpp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4745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class4.cpp    Goat class with instance</a:t>
            </a:r>
          </a:p>
          <a:p>
            <a:r>
              <a:rPr lang="en-US" dirty="0"/>
              <a:t>classes.cpp has another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2490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class5.cpp     a new goat class!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1571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class6.cpp   # who wants a hot pink goat?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65526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solution_</a:t>
            </a:r>
            <a:r>
              <a:rPr lang="en-US" err="1"/>
              <a:t>class</a:t>
            </a:r>
            <a:r>
              <a:rPr lang="en-US"/>
              <a:t>_1.cpp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20931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class7.cpp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76952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Inheritance exercise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0750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Beryl the one-eyed mule at the Harding pegmatite</a:t>
            </a:r>
          </a:p>
          <a:p>
            <a:r>
              <a:rPr lang="en-US" dirty="0" err="1"/>
              <a:t>Bercephulus</a:t>
            </a:r>
            <a:endParaRPr lang="en-US" dirty="0"/>
          </a:p>
          <a:p>
            <a:r>
              <a:rPr lang="en-US" dirty="0"/>
              <a:t>Donkey</a:t>
            </a:r>
          </a:p>
          <a:p>
            <a:endParaRPr lang="en-US" dirty="0"/>
          </a:p>
          <a:p>
            <a:r>
              <a:rPr lang="en-US" dirty="0" err="1"/>
              <a:t>Gonna</a:t>
            </a:r>
            <a:r>
              <a:rPr lang="en-US" dirty="0"/>
              <a:t> to show constructor overloading and virtual classes</a:t>
            </a:r>
          </a:p>
          <a:p>
            <a:endParaRPr lang="en-US" dirty="0"/>
          </a:p>
          <a:p>
            <a:r>
              <a:rPr lang="en-US" dirty="0"/>
              <a:t>classes_multiple_inh.cpp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24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Split a line, create long variable types, set precision</a:t>
            </a:r>
          </a:p>
          <a:p>
            <a:r>
              <a:rPr lang="en-US" dirty="0"/>
              <a:t>L is really a compiler directive that expands an integer to a long</a:t>
            </a:r>
          </a:p>
          <a:p>
            <a:r>
              <a:rPr lang="en-US" dirty="0"/>
              <a:t>  (size, accuracy)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087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no MRO in C++.  It’ll look for unambiguous match.</a:t>
            </a:r>
          </a:p>
          <a:p>
            <a:endParaRPr lang="en-US" dirty="0"/>
          </a:p>
          <a:p>
            <a:r>
              <a:rPr lang="en-US" dirty="0" err="1"/>
              <a:t>Gonna</a:t>
            </a:r>
            <a:r>
              <a:rPr lang="en-US" dirty="0"/>
              <a:t> to show constructor overloading and virtual classes</a:t>
            </a:r>
          </a:p>
          <a:p>
            <a:endParaRPr lang="en-US" dirty="0"/>
          </a:p>
          <a:p>
            <a:r>
              <a:rPr lang="en-US" dirty="0"/>
              <a:t>classes_multiple_inh.cpp</a:t>
            </a:r>
          </a:p>
          <a:p>
            <a:endParaRPr lang="en-US" dirty="0"/>
          </a:p>
          <a:p>
            <a:r>
              <a:rPr lang="en-US" dirty="0"/>
              <a:t>classes_multiple_inh.cpp</a:t>
            </a:r>
          </a:p>
          <a:p>
            <a:r>
              <a:rPr lang="en-US" dirty="0"/>
              <a:t>     </a:t>
            </a:r>
            <a:r>
              <a:rPr lang="en-US" dirty="0" err="1"/>
              <a:t>reportFood</a:t>
            </a:r>
            <a:r>
              <a:rPr lang="en-US" dirty="0"/>
              <a:t> in equine alone -&gt; Equine treats</a:t>
            </a:r>
          </a:p>
          <a:p>
            <a:r>
              <a:rPr lang="en-US" dirty="0"/>
              <a:t>     </a:t>
            </a:r>
            <a:r>
              <a:rPr lang="en-US" dirty="0" err="1"/>
              <a:t>reportFood</a:t>
            </a:r>
            <a:r>
              <a:rPr lang="en-US" dirty="0"/>
              <a:t> in equine + horse -&gt; Horse treats</a:t>
            </a:r>
          </a:p>
          <a:p>
            <a:r>
              <a:rPr lang="en-US" dirty="0"/>
              <a:t>     </a:t>
            </a:r>
            <a:r>
              <a:rPr lang="en-US" dirty="0" err="1"/>
              <a:t>reportFood</a:t>
            </a:r>
            <a:r>
              <a:rPr lang="en-US" dirty="0"/>
              <a:t> in equine + horse + donkey  “ambiguous access” error</a:t>
            </a:r>
          </a:p>
          <a:p>
            <a:r>
              <a:rPr lang="en-US" dirty="0"/>
              <a:t>     </a:t>
            </a:r>
            <a:r>
              <a:rPr lang="en-US" dirty="0" err="1"/>
              <a:t>reportFood</a:t>
            </a:r>
            <a:r>
              <a:rPr lang="en-US" dirty="0"/>
              <a:t> in equine + horse + donkey + mule  </a:t>
            </a:r>
            <a:r>
              <a:rPr lang="en-US" dirty="0" err="1"/>
              <a:t>Mule</a:t>
            </a:r>
            <a:r>
              <a:rPr lang="en-US" dirty="0"/>
              <a:t> treats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11489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class9a_combine.hpp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class9a_combine.cpp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class9b_combine.hpp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class9a_combine.cpp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class9ca_combine.cpp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47293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external class exercise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50766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enum_example.cpp</a:t>
            </a:r>
          </a:p>
          <a:p>
            <a:r>
              <a:rPr lang="en-US" dirty="0" err="1"/>
              <a:t>enum_indexing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483929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template_components.cpp</a:t>
            </a:r>
          </a:p>
          <a:p>
            <a:r>
              <a:rPr lang="en-US" dirty="0"/>
              <a:t>templates.cpp</a:t>
            </a:r>
          </a:p>
          <a:p>
            <a:r>
              <a:rPr lang="en-US" dirty="0"/>
              <a:t>iterations.cpp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4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518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010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08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40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2697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84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9366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48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725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24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53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63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3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70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663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14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32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68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07D4988-5895-4F55-B902-EEE2088C78DE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503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2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algorithm" TargetMode="External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plusplus.com/reference/library/manipulators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_standard_library" TargetMode="External"/><Relationship Id="rId2" Type="http://schemas.openxmlformats.org/officeDocument/2006/relationships/hyperlink" Target="https://en.wikipedia.org/wiki/C++_Standard_Librar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cpp/cpp/cpp-built-in-operators-precedence-and-associativity?view=msvc-170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container/array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aiorss.github.io/C-Cpp-Notes/compiler-flags-options.html" TargetMode="Externa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482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765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Console-based I/O text streams</a:t>
            </a:r>
          </a:p>
          <a:p>
            <a:pPr marL="685800" lvl="1"/>
            <a:r>
              <a:rPr lang="en-US" b="1" dirty="0"/>
              <a:t>Insertion operator &lt;&lt;&lt;</a:t>
            </a:r>
          </a:p>
          <a:p>
            <a:pPr marL="685800" lvl="1"/>
            <a:r>
              <a:rPr lang="en-US" b="1" dirty="0"/>
              <a:t>extraction operator &gt;&gt;&gt;</a:t>
            </a:r>
          </a:p>
          <a:p>
            <a:pPr marL="685800" lvl="1"/>
            <a:r>
              <a:rPr lang="en-US" b="1" dirty="0"/>
              <a:t>std::</a:t>
            </a:r>
            <a:r>
              <a:rPr lang="en-US" b="1" dirty="0" err="1"/>
              <a:t>c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in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</a:t>
            </a:r>
          </a:p>
          <a:p>
            <a:pPr marL="685800" lvl="1"/>
            <a:r>
              <a:rPr lang="en-US" b="1" dirty="0"/>
              <a:t>std::</a:t>
            </a:r>
            <a:r>
              <a:rPr lang="en-US" b="1" dirty="0" err="1"/>
              <a:t>cout</a:t>
            </a:r>
            <a:endParaRPr lang="en-US" b="1" dirty="0"/>
          </a:p>
          <a:p>
            <a:pPr marL="685800" lvl="1"/>
            <a:r>
              <a:rPr lang="en-US" b="1" dirty="0"/>
              <a:t>std::</a:t>
            </a:r>
            <a:r>
              <a:rPr lang="en-US" b="1" dirty="0" err="1"/>
              <a:t>endl</a:t>
            </a:r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69776053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40056" y="0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Inheritance Example: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Mammal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warm blooded and live young</a:t>
            </a:r>
          </a:p>
          <a:p>
            <a:pPr marL="228600"/>
            <a:r>
              <a:rPr lang="en-US" b="1" dirty="0"/>
              <a:t>Dog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Mammal + 4 legs, loyal, has name</a:t>
            </a:r>
          </a:p>
          <a:p>
            <a:pPr marL="228600"/>
            <a:r>
              <a:rPr lang="en-US" b="1" dirty="0"/>
              <a:t>Husky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Dog + sings blues</a:t>
            </a:r>
          </a:p>
          <a:p>
            <a:pPr marL="685800" lvl="1"/>
            <a:endParaRPr lang="en-US" b="1" dirty="0"/>
          </a:p>
          <a:p>
            <a:pPr marL="0" indent="0">
              <a:buNone/>
            </a:pPr>
            <a:r>
              <a:rPr lang="en-US" b="1" i="1" dirty="0">
                <a:solidFill>
                  <a:schemeClr val="bg2">
                    <a:lumMod val="75000"/>
                  </a:schemeClr>
                </a:solidFill>
              </a:rPr>
              <a:t>A specific creature can be built from this hierarchal template.   </a:t>
            </a:r>
          </a:p>
          <a:p>
            <a:pPr marL="0" indent="0">
              <a:buNone/>
            </a:pPr>
            <a:r>
              <a:rPr lang="en-US" b="1" i="1" dirty="0">
                <a:solidFill>
                  <a:schemeClr val="bg2">
                    <a:lumMod val="75000"/>
                  </a:schemeClr>
                </a:solidFill>
              </a:rPr>
              <a:t>My husky is named Quinn, can sing blues, has 4 legs, is loyal, </a:t>
            </a:r>
            <a:r>
              <a:rPr lang="en-US" b="1" i="1" dirty="0"/>
              <a:t>warm-blooded, and can bear live young.</a:t>
            </a:r>
            <a:endParaRPr lang="en-US" sz="2000" b="1" i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22761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760435" y="965915"/>
            <a:ext cx="7422236" cy="53576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Your turn:  warm and fuzzy Dog classes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Please write a program that extends the mammalian classes we’ve explored: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add a </a:t>
            </a:r>
            <a:r>
              <a:rPr lang="en-US" b="1" dirty="0" err="1"/>
              <a:t>reportFood</a:t>
            </a:r>
            <a:r>
              <a:rPr lang="en-US" b="1" dirty="0"/>
              <a:t>() method to the </a:t>
            </a:r>
            <a:r>
              <a:rPr lang="en-US" b="1" dirty="0" err="1"/>
              <a:t>DogClass</a:t>
            </a: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add a </a:t>
            </a:r>
            <a:r>
              <a:rPr lang="en-US" b="1" dirty="0" err="1"/>
              <a:t>reportFood</a:t>
            </a:r>
            <a:r>
              <a:rPr lang="en-US" b="1" dirty="0"/>
              <a:t>() method to the </a:t>
            </a:r>
            <a:r>
              <a:rPr lang="en-US" b="1" dirty="0" err="1"/>
              <a:t>HuskyClass</a:t>
            </a: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create a new SiberianHuskyClass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add a </a:t>
            </a:r>
            <a:r>
              <a:rPr lang="en-US" b="1" dirty="0" err="1"/>
              <a:t>reportColor</a:t>
            </a:r>
            <a:r>
              <a:rPr lang="en-US" b="1" dirty="0"/>
              <a:t>() method to the SiberianHuskyClass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... and demonstrate that it works as expected.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 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47666710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07873" y="-2622791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Multiple Inheritance and Virtual 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569BB-0CC5-4150-BB1B-C8296136D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2510" y="3675186"/>
            <a:ext cx="1436868" cy="21926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78D721-B8E8-45B3-AD0D-E1D7CEC6AB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4361" y="2874535"/>
            <a:ext cx="1837996" cy="20277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4556D96-7174-4242-AAE3-378F8222CB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9642" y="2874535"/>
            <a:ext cx="1640116" cy="20394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27C46E-5494-409E-AC1F-AD97292D8D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5717" y="561600"/>
            <a:ext cx="3605007" cy="1654062"/>
          </a:xfrm>
          <a:prstGeom prst="rect">
            <a:avLst/>
          </a:prstGeom>
        </p:spPr>
      </p:pic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A2FD918C-3277-41CA-93E8-DA9C2CFAF1F9}"/>
              </a:ext>
            </a:extLst>
          </p:cNvPr>
          <p:cNvSpPr txBox="1">
            <a:spLocks/>
          </p:cNvSpPr>
          <p:nvPr/>
        </p:nvSpPr>
        <p:spPr>
          <a:xfrm>
            <a:off x="3287708" y="5843586"/>
            <a:ext cx="1005124" cy="4944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mule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82445721-8694-4A00-9B7C-B8F07AAB1529}"/>
              </a:ext>
            </a:extLst>
          </p:cNvPr>
          <p:cNvSpPr txBox="1">
            <a:spLocks/>
          </p:cNvSpPr>
          <p:nvPr/>
        </p:nvSpPr>
        <p:spPr>
          <a:xfrm>
            <a:off x="5581672" y="4928646"/>
            <a:ext cx="2709787" cy="4944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horse</a:t>
            </a:r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780B6B24-4701-4435-81B4-E29AE3EED0C0}"/>
              </a:ext>
            </a:extLst>
          </p:cNvPr>
          <p:cNvSpPr txBox="1">
            <a:spLocks/>
          </p:cNvSpPr>
          <p:nvPr/>
        </p:nvSpPr>
        <p:spPr>
          <a:xfrm>
            <a:off x="826332" y="4902260"/>
            <a:ext cx="2709787" cy="4944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donkey</a:t>
            </a:r>
          </a:p>
        </p:txBody>
      </p:sp>
      <p:sp>
        <p:nvSpPr>
          <p:cNvPr id="39" name="Content Placeholder 3">
            <a:extLst>
              <a:ext uri="{FF2B5EF4-FFF2-40B4-BE49-F238E27FC236}">
                <a16:creationId xmlns:a16="http://schemas.microsoft.com/office/drawing/2014/main" id="{2894ADED-74EF-48ED-B3CB-FAF2FE2937C2}"/>
              </a:ext>
            </a:extLst>
          </p:cNvPr>
          <p:cNvSpPr txBox="1">
            <a:spLocks/>
          </p:cNvSpPr>
          <p:nvPr/>
        </p:nvSpPr>
        <p:spPr>
          <a:xfrm>
            <a:off x="3079559" y="2238125"/>
            <a:ext cx="2709787" cy="4944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equine</a:t>
            </a:r>
          </a:p>
        </p:txBody>
      </p:sp>
    </p:spTree>
    <p:extLst>
      <p:ext uri="{BB962C8B-B14F-4D97-AF65-F5344CB8AC3E}">
        <p14:creationId xmlns:p14="http://schemas.microsoft.com/office/powerpoint/2010/main" val="2440001191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41203" y="-1012931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Multiple Inheritance and Virtual Classes</a:t>
            </a:r>
          </a:p>
          <a:p>
            <a:pPr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b="1" dirty="0"/>
              <a:t>Use virtual classes to allow direct inheritance from grandparent w/o “diamond problem”</a:t>
            </a:r>
          </a:p>
          <a:p>
            <a:pPr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b="1" dirty="0"/>
              <a:t>Methods from parent class can be overridden</a:t>
            </a:r>
          </a:p>
          <a:p>
            <a:pPr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" panose="05000000000000000000" pitchFamily="2" charset="2"/>
              <a:buChar char="Ø"/>
            </a:pPr>
            <a:r>
              <a:rPr lang="en-US" b="1" dirty="0"/>
              <a:t>No MRO in C++.   Unambiguous or error.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6582219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7156832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External classes – from whence comes the magic?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Most capability comes from libraries external to our programs</a:t>
            </a:r>
          </a:p>
          <a:p>
            <a:pPr marL="1143000" lvl="2"/>
            <a:r>
              <a:rPr lang="en-US" b="1" dirty="0"/>
              <a:t>standard library elements </a:t>
            </a:r>
          </a:p>
          <a:p>
            <a:pPr marL="1485900" lvl="3"/>
            <a:r>
              <a:rPr lang="en-US" b="1" dirty="0"/>
              <a:t>#include &lt;iostream&gt;   // use angle brackets</a:t>
            </a:r>
          </a:p>
          <a:p>
            <a:pPr marL="1143000" lvl="2"/>
            <a:r>
              <a:rPr lang="en-US" b="1" dirty="0"/>
              <a:t>outside libraries like BOOST</a:t>
            </a:r>
          </a:p>
          <a:p>
            <a:pPr marL="685800" lvl="1"/>
            <a:r>
              <a:rPr lang="en-US" b="1" dirty="0"/>
              <a:t>To build custom external capability: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class declarations in a header file </a:t>
            </a:r>
            <a:r>
              <a:rPr lang="en-US" b="1" dirty="0"/>
              <a:t>myclass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</a:t>
            </a:r>
            <a:r>
              <a:rPr lang="en-US" b="1" dirty="0">
                <a:solidFill>
                  <a:schemeClr val="tx2"/>
                </a:solidFill>
              </a:rPr>
              <a:t>hpp</a:t>
            </a:r>
          </a:p>
          <a:p>
            <a:pPr marL="1143000" lvl="2"/>
            <a:r>
              <a:rPr lang="en-US" b="1" dirty="0"/>
              <a:t>class definitions in myclass.</a:t>
            </a:r>
            <a:r>
              <a:rPr lang="en-US" b="1" dirty="0">
                <a:solidFill>
                  <a:schemeClr val="tx2"/>
                </a:solidFill>
              </a:rPr>
              <a:t>cpp</a:t>
            </a:r>
          </a:p>
          <a:p>
            <a:pPr marL="1485900" lvl="3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#include “myclass.</a:t>
            </a:r>
            <a:r>
              <a:rPr lang="en-US" b="1" dirty="0">
                <a:solidFill>
                  <a:schemeClr val="tx2"/>
                </a:solidFill>
              </a:rPr>
              <a:t>hpp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”   //use double quotes</a:t>
            </a:r>
          </a:p>
          <a:p>
            <a:pPr marL="1143000" lvl="2"/>
            <a:r>
              <a:rPr lang="en-US" b="1" dirty="0"/>
              <a:t>to use in an independent program:</a:t>
            </a:r>
          </a:p>
          <a:p>
            <a:pPr marL="1485900" lvl="3"/>
            <a:r>
              <a:rPr lang="en-US" b="1" dirty="0"/>
              <a:t>#include “myclass.</a:t>
            </a:r>
            <a:r>
              <a:rPr lang="en-US" b="1" dirty="0">
                <a:solidFill>
                  <a:schemeClr val="tx2"/>
                </a:solidFill>
              </a:rPr>
              <a:t>cpp</a:t>
            </a:r>
            <a:r>
              <a:rPr lang="en-US" b="1" dirty="0"/>
              <a:t>”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1143000" lvl="2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1143000" lvl="2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613409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Pointer exercise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99D8525-CC95-4105-8F5B-DCADB463A6E4}"/>
              </a:ext>
            </a:extLst>
          </p:cNvPr>
          <p:cNvSpPr/>
          <p:nvPr/>
        </p:nvSpPr>
        <p:spPr>
          <a:xfrm>
            <a:off x="4868214" y="1197735"/>
            <a:ext cx="5808372" cy="38379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26193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5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45795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5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Creating class libraries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Constructors and destructors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More on pointers</a:t>
            </a:r>
          </a:p>
          <a:p>
            <a:pPr lvl="1">
              <a:buSzPct val="100000"/>
            </a:pPr>
            <a:r>
              <a:rPr lang="en-US" sz="1600" b="1" dirty="0">
                <a:solidFill>
                  <a:srgbClr val="FFFFFF"/>
                </a:solidFill>
              </a:rPr>
              <a:t>Arithmetic with pointers</a:t>
            </a:r>
          </a:p>
          <a:p>
            <a:pPr lvl="1">
              <a:buSzPct val="100000"/>
            </a:pPr>
            <a:r>
              <a:rPr lang="en-US" sz="1600" b="1" dirty="0">
                <a:solidFill>
                  <a:srgbClr val="FFFFFF"/>
                </a:solidFill>
              </a:rPr>
              <a:t>Double pointers and arrays</a:t>
            </a:r>
          </a:p>
          <a:p>
            <a:pPr lvl="1">
              <a:buSzPct val="100000"/>
            </a:pPr>
            <a:r>
              <a:rPr lang="en-US" sz="1600" b="1" dirty="0">
                <a:solidFill>
                  <a:srgbClr val="FFFFFF"/>
                </a:solidFill>
              </a:rPr>
              <a:t>“By reference” versus “By value” ops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Testing and test-driven development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Assertions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59287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Enumerations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9696592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Constructors and destructors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2664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Adding dialogue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706899" y="1053226"/>
            <a:ext cx="7793376" cy="4524315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// hello2_anno.cpp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#include &lt;iostream&gt;             // IO </a:t>
            </a:r>
            <a:r>
              <a:rPr lang="en-US" dirty="0" err="1">
                <a:solidFill>
                  <a:schemeClr val="bg1"/>
                </a:solidFill>
              </a:rPr>
              <a:t>opps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using namespace std;           // full importation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 main()    {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std::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"Hello World from hello2!  You good?" &lt;&lt; </a:t>
            </a:r>
            <a:r>
              <a:rPr lang="en-US" dirty="0" err="1">
                <a:solidFill>
                  <a:schemeClr val="bg1"/>
                </a:solidFill>
              </a:rPr>
              <a:t>endl</a:t>
            </a:r>
            <a:r>
              <a:rPr lang="en-US" dirty="0">
                <a:solidFill>
                  <a:schemeClr val="bg1"/>
                </a:solidFill>
              </a:rPr>
              <a:t>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std::string resp = "Awesome";     // vars +  types declared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std::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"I'm delighted that you're " + resp + "!";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  return 0;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7549574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More on pointers</a:t>
            </a:r>
          </a:p>
          <a:p>
            <a:pPr marL="685800" lvl="1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Arithmatic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6751896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More on pointers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Double pointers and arrays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8298180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More on pointers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‘By reference” versus “by value” ops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9774925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Testing and test-driven development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10409051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Assertions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64458212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896752" y="5866574"/>
            <a:ext cx="4680754" cy="1040587"/>
          </a:xfrm>
          <a:ln>
            <a:noFill/>
          </a:ln>
        </p:spPr>
        <p:txBody>
          <a:bodyPr>
            <a:normAutofit lnSpcReduction="10000"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71" y="145184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835927" y="366560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65156" y="484867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500370" y="484868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850306" y="6611779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072321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595" y="1826272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271623" y="2598019"/>
            <a:ext cx="8144779" cy="37223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The AGS Staff and Instructors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Pat Barton and Gil Dickens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Wish to express our thanks to our Dahlgren SWC and Navy Community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For Joining Our Presentation of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tx1"/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AGS APPLIED PYTHON COURSE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July 19th – July 23</a:t>
            </a:r>
            <a:r>
              <a:rPr lang="en-US" sz="3600" b="1" baseline="30000" dirty="0">
                <a:solidFill>
                  <a:schemeClr val="tx1"/>
                </a:solidFill>
                <a:latin typeface="Arial Narrow" pitchFamily="34" charset="0"/>
              </a:rPr>
              <a:t>rd</a:t>
            </a: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6AFEE92-0C64-4D79-B1E0-4BA0BADE17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3864" y="3914698"/>
            <a:ext cx="2000500" cy="18853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CBF9FB-B95D-4BAF-A4DD-5CA115E0CB2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02" y="4045726"/>
            <a:ext cx="1716769" cy="1885343"/>
          </a:xfrm>
          <a:prstGeom prst="rect">
            <a:avLst/>
          </a:prstGeom>
        </p:spPr>
      </p:pic>
      <p:sp>
        <p:nvSpPr>
          <p:cNvPr id="14" name="Subtitle 4">
            <a:extLst>
              <a:ext uri="{FF2B5EF4-FFF2-40B4-BE49-F238E27FC236}">
                <a16:creationId xmlns:a16="http://schemas.microsoft.com/office/drawing/2014/main" id="{82D6971F-23B7-4810-BA61-B305C9A8FF67}"/>
              </a:ext>
            </a:extLst>
          </p:cNvPr>
          <p:cNvSpPr txBox="1">
            <a:spLocks/>
          </p:cNvSpPr>
          <p:nvPr/>
        </p:nvSpPr>
        <p:spPr>
          <a:xfrm>
            <a:off x="-666339" y="5910769"/>
            <a:ext cx="3615731" cy="104058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71146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978927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Handling user input arrays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024F87-0210-4054-B8B6-2E05ED652503}"/>
              </a:ext>
            </a:extLst>
          </p:cNvPr>
          <p:cNvSpPr txBox="1"/>
          <p:nvPr/>
        </p:nvSpPr>
        <p:spPr>
          <a:xfrm>
            <a:off x="4065082" y="3536693"/>
            <a:ext cx="7122869" cy="304698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char**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"Number of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: " &lt;&lt;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for (int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 ++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[" 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 "] : "&lt;&lt;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&lt;&lt; "\n";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	//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[0] is name of program 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//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[1] is the first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arg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provided at command line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//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[2] is the second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... (etc.)</a:t>
            </a: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return 0;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3814781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Flow control with switch statements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06571688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Functions types, return values, pointers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717590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Now you try ...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706899" y="1053226"/>
            <a:ext cx="7793376" cy="5632311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  file name here</a:t>
            </a:r>
          </a:p>
          <a:p>
            <a:b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 # include libraries here (no semicolons)</a:t>
            </a:r>
          </a:p>
          <a:p>
            <a:endParaRPr lang="en-US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// </a:t>
            </a:r>
            <a:r>
              <a:rPr lang="en-US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name_of_included_library</a:t>
            </a:r>
            <a:endParaRPr lang="en-US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define your main </a:t>
            </a:r>
            <a:r>
              <a:rPr lang="en-US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entrypoint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main like this</a:t>
            </a:r>
          </a:p>
          <a:p>
            <a:endParaRPr lang="en-US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</a:t>
            </a:r>
          </a:p>
          <a:p>
            <a:endParaRPr lang="en-US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the body of the main() function goes between curly braces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declare any variables here</a:t>
            </a:r>
          </a:p>
          <a:p>
            <a:b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find out favorite baseball team and store in variable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write affirmative message e.g., GO Cubs !!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return 0 for success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75531224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Function overloading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23769855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Clean code with functions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058933182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Standard library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52963108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Standard Template Library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Generic </a:t>
            </a:r>
            <a:r>
              <a:rPr lang="en-US" b="1" dirty="0"/>
              <a:t>objects, tools, and utilities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Algorithms  </a:t>
            </a: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hlinkClick r:id="rId3"/>
              </a:rPr>
              <a:t>https://en.cppreference.com/w/cpp/algorithm</a:t>
            </a:r>
            <a:endParaRPr lang="en-US" sz="14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Containers (vector, queue, etc.)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Functions (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push_front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, insert, begin, size, etc.)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Iterators (input, output, forward, bidirectional, random access)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465019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07271" y="0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Adding calculations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630706" y="689788"/>
            <a:ext cx="8377518" cy="5693866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hello4_ints.cpp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&lt;iostream&gt;    // part of the standard library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&lt;string&gt;      // also part of the standard library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main()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std::string resp;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int age;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int days;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"How are you  ?"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//std::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getline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cin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&gt;&gt;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resp);  //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ws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=whitespace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manip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&lt;string&gt;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cin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resp;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"I'm delighted that you're " + resp + "!\n";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"How old are you?  ";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cin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&gt;&gt; age;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"So you're " &lt;&lt; age &lt;&lt; "  That's "  &lt;&lt; age * 365.25 &lt;&lt; " days.\n";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days = age * 365.25;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"Days is specified as an integer, remembered as:  " &lt;&lt; days;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return 0;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69952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07271" y="0"/>
            <a:ext cx="6643009" cy="2595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Manipulators</a:t>
            </a:r>
          </a:p>
          <a:p>
            <a:pPr marL="685800" lvl="1"/>
            <a:r>
              <a:rPr lang="en-US" b="1" dirty="0"/>
              <a:t>use against any stream with the &lt;&lt; operator</a:t>
            </a:r>
          </a:p>
          <a:p>
            <a:pPr marL="685800" lvl="1"/>
            <a:r>
              <a:rPr lang="en-US" b="1" dirty="0"/>
              <a:t>you can also set flags manually</a:t>
            </a:r>
          </a:p>
          <a:p>
            <a:pPr marL="685800" lvl="1"/>
            <a:r>
              <a:rPr lang="en-US" b="1" dirty="0"/>
              <a:t>... either way, you’re creating settings on the  base stream class (</a:t>
            </a:r>
            <a:r>
              <a:rPr lang="en-US" b="1" dirty="0" err="1"/>
              <a:t>ios_base</a:t>
            </a:r>
            <a:r>
              <a:rPr lang="en-US" b="1" dirty="0"/>
              <a:t>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697941" y="2814423"/>
            <a:ext cx="8377518" cy="3539430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hello5_manipulators.cpp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&lt;iostream&gt;    // all these are in the standard library 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&lt;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iomanip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     // where manipulators live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&lt;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cmath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       // where a lot of math functions live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 const long double pi = 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acos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(-1.L);    //  long int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 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"default precision (6): " &lt;&lt; pi &lt;&lt; '\n';  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 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setprecision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(10): " &lt;&lt; 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setprecision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(10) &lt;&lt; pi &lt;&lt; '\n';    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return 0;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837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335871" y="290691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Manipulators (continued)</a:t>
            </a:r>
          </a:p>
          <a:p>
            <a:pPr marL="685800" lvl="1"/>
            <a:r>
              <a:rPr lang="en-US" b="1" dirty="0"/>
              <a:t>lots of options, including formatting and display of Boolean values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629257" y="1276180"/>
            <a:ext cx="8377518" cy="3970318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hello6_manipulators.cpp</a:t>
            </a: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&lt;iostream&gt;    // all these are in the standard library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iomanip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     // where manipulators live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main()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const long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a_num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132323.0;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showpos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a_num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std::hex &lt;&lt;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a_num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std::oct &lt;&lt;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a_num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true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boolalpha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true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return 0;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hlinkClick r:id="rId4"/>
            <a:extLst>
              <a:ext uri="{FF2B5EF4-FFF2-40B4-BE49-F238E27FC236}">
                <a16:creationId xmlns:a16="http://schemas.microsoft.com/office/drawing/2014/main" id="{36C511AF-6BE5-4587-8209-6FB76C89D8F3}"/>
              </a:ext>
            </a:extLst>
          </p:cNvPr>
          <p:cNvSpPr txBox="1"/>
          <p:nvPr/>
        </p:nvSpPr>
        <p:spPr>
          <a:xfrm>
            <a:off x="3629257" y="5537190"/>
            <a:ext cx="71210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https://www.cplusplus.com/reference/library/manipulators/</a:t>
            </a:r>
          </a:p>
        </p:txBody>
      </p:sp>
    </p:spTree>
    <p:extLst>
      <p:ext uri="{BB962C8B-B14F-4D97-AF65-F5344CB8AC3E}">
        <p14:creationId xmlns:p14="http://schemas.microsoft.com/office/powerpoint/2010/main" val="3194454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07271" y="0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Manipulators (continued)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630706" y="689788"/>
            <a:ext cx="8377518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hello7_manipulators.cpp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&lt;iostream&gt;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iomanip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 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main() {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std::left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setw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(12) &lt;&lt; "Univ.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Mich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"     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std::right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setw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(3) &lt;&lt; 42     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'\n';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std::left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setw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(12) &lt;&lt; "Ohio State"     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std::right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setw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(3)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27     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'\n';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44072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33589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Now you try -  Part 1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Ask the user how big the largest-ever fish they ever caught was.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Set a variable in your code to hold that value.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Report back to the user 75% of the stated length of the fish.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(snarky comment is optional) 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return 0 if successful.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910910" y="3671029"/>
            <a:ext cx="7793376" cy="2462213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  file name here as a comment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 # include libraries here (no semicolons)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// librar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y name(s), one per line</a:t>
            </a:r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main(){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the body of the main() function goes between curly braces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06239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3695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Part 2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See if you can extend the ‘football scores’ code in hello7_manipulators.cpp to include:</a:t>
            </a:r>
          </a:p>
          <a:p>
            <a:pPr marL="685800" lvl="1"/>
            <a:r>
              <a:rPr lang="en-US" b="1" dirty="0"/>
              <a:t> a header row </a:t>
            </a:r>
          </a:p>
          <a:p>
            <a:pPr marL="685800" lvl="1"/>
            <a:r>
              <a:rPr lang="en-US" b="1" dirty="0"/>
              <a:t>extra columns for each quarters points</a:t>
            </a:r>
          </a:p>
          <a:p>
            <a:pPr marL="400050" lvl="1" indent="0">
              <a:buNone/>
            </a:pPr>
            <a:endParaRPr lang="en-US" b="1" dirty="0"/>
          </a:p>
          <a:p>
            <a:pPr marL="400050" lvl="1" indent="0">
              <a:buNone/>
            </a:pPr>
            <a:r>
              <a:rPr lang="en-US" b="1" dirty="0"/>
              <a:t>Output might look like this: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881711" y="4397188"/>
            <a:ext cx="7793376" cy="738664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      1  2  3  4  T</a:t>
            </a:r>
          </a:p>
          <a:p>
            <a:r>
              <a:rPr lang="de-DE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Univ. Mich    7  7 14 14 42</a:t>
            </a:r>
          </a:p>
          <a:p>
            <a:r>
              <a:rPr lang="de-DE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Ohio State    3 10  0 14 27</a:t>
            </a:r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078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44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1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 lnSpcReduction="10000"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Introduction to C++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IDE and command line operations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Your first C++ application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Namespace management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Standard library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Keywords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Operators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Console-based I/O streams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Basic variable/data types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Type-casting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Flow control with if / then / else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For statement and basic looping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124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7"/>
            <a:ext cx="7169688" cy="5261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Standard library</a:t>
            </a:r>
          </a:p>
          <a:p>
            <a:pPr marL="685800" lvl="1"/>
            <a:r>
              <a:rPr lang="en-US" b="1" dirty="0"/>
              <a:t>General term for core tools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Namespace is “std”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Other libraries extend th</a:t>
            </a:r>
            <a:r>
              <a:rPr lang="en-US" b="1" dirty="0"/>
              <a:t>e language, but are not core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  <a:hlinkClick r:id="rId2"/>
              </a:rPr>
              <a:t>https://en.wikipedia.org/wiki/C++_Standard_Library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Incorporates C standard library w/ mangled names 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math.h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 --&gt; 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cmath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  <a:hlinkClick r:id="rId3"/>
              </a:rPr>
              <a:t>https://en.wikipedia.org/wiki/C_standard_library</a:t>
            </a:r>
            <a:endParaRPr lang="en-US" b="1" dirty="0"/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We can access elements with statements like:</a:t>
            </a:r>
          </a:p>
          <a:p>
            <a:pPr marL="1143000" lvl="2"/>
            <a:r>
              <a:rPr lang="en-US" b="1" dirty="0"/>
              <a:t>#include &lt;iostream&gt;</a:t>
            </a:r>
          </a:p>
          <a:p>
            <a:pPr marL="1143000" lvl="2"/>
            <a:r>
              <a:rPr lang="en-US" b="1" dirty="0"/>
              <a:t>u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sing std::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cout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;</a:t>
            </a:r>
          </a:p>
          <a:p>
            <a:pPr marL="685800" lvl="1"/>
            <a:r>
              <a:rPr lang="en-US" b="1" dirty="0"/>
              <a:t>Examples: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88BC9FF-03A1-464A-8A73-2A49365FF7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173302"/>
              </p:ext>
            </p:extLst>
          </p:nvPr>
        </p:nvGraphicFramePr>
        <p:xfrm>
          <a:off x="5521235" y="5460275"/>
          <a:ext cx="36449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val="2687418587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308756337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&lt;array&gt;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&lt;iterator&gt;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54277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&lt;deque&gt;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&lt;chrono&gt;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386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&lt;list&gt;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&lt;string&gt;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9926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&lt;map&gt;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&lt;iostream&gt;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7557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&lt;vector&gt;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</a:t>
                      </a:r>
                      <a:r>
                        <a:rPr lang="en-US" sz="1100" u="none" strike="noStrike" dirty="0" err="1">
                          <a:effectLst/>
                        </a:rPr>
                        <a:t>valarray</a:t>
                      </a:r>
                      <a:r>
                        <a:rPr lang="en-US" sz="1100" u="none" strike="noStrike" dirty="0">
                          <a:effectLst/>
                        </a:rPr>
                        <a:t>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8259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0138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1597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Keywords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Reserved </a:t>
            </a:r>
            <a:r>
              <a:rPr lang="en-US" b="1" dirty="0"/>
              <a:t>– </a:t>
            </a:r>
            <a:r>
              <a:rPr lang="en-US" sz="1900" b="1" dirty="0"/>
              <a:t>can’t</a:t>
            </a:r>
            <a:r>
              <a:rPr lang="en-US" b="1" dirty="0"/>
              <a:t> use for anything else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Most are data types and control  statements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584397D-3CDC-4E54-B094-58A93A6704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8665809"/>
              </p:ext>
            </p:extLst>
          </p:nvPr>
        </p:nvGraphicFramePr>
        <p:xfrm>
          <a:off x="4587191" y="1785415"/>
          <a:ext cx="5022538" cy="3666930"/>
        </p:xfrm>
        <a:graphic>
          <a:graphicData uri="http://schemas.openxmlformats.org/drawingml/2006/table">
            <a:tbl>
              <a:tblPr/>
              <a:tblGrid>
                <a:gridCol w="790793">
                  <a:extLst>
                    <a:ext uri="{9D8B030D-6E8A-4147-A177-3AD203B41FA5}">
                      <a16:colId xmlns:a16="http://schemas.microsoft.com/office/drawing/2014/main" val="653591494"/>
                    </a:ext>
                  </a:extLst>
                </a:gridCol>
                <a:gridCol w="572240">
                  <a:extLst>
                    <a:ext uri="{9D8B030D-6E8A-4147-A177-3AD203B41FA5}">
                      <a16:colId xmlns:a16="http://schemas.microsoft.com/office/drawing/2014/main" val="663000000"/>
                    </a:ext>
                  </a:extLst>
                </a:gridCol>
                <a:gridCol w="774110">
                  <a:extLst>
                    <a:ext uri="{9D8B030D-6E8A-4147-A177-3AD203B41FA5}">
                      <a16:colId xmlns:a16="http://schemas.microsoft.com/office/drawing/2014/main" val="3756657322"/>
                    </a:ext>
                  </a:extLst>
                </a:gridCol>
                <a:gridCol w="843346">
                  <a:extLst>
                    <a:ext uri="{9D8B030D-6E8A-4147-A177-3AD203B41FA5}">
                      <a16:colId xmlns:a16="http://schemas.microsoft.com/office/drawing/2014/main" val="2028907520"/>
                    </a:ext>
                  </a:extLst>
                </a:gridCol>
                <a:gridCol w="778281">
                  <a:extLst>
                    <a:ext uri="{9D8B030D-6E8A-4147-A177-3AD203B41FA5}">
                      <a16:colId xmlns:a16="http://schemas.microsoft.com/office/drawing/2014/main" val="385096628"/>
                    </a:ext>
                  </a:extLst>
                </a:gridCol>
                <a:gridCol w="602480">
                  <a:extLst>
                    <a:ext uri="{9D8B030D-6E8A-4147-A177-3AD203B41FA5}">
                      <a16:colId xmlns:a16="http://schemas.microsoft.com/office/drawing/2014/main" val="1595679830"/>
                    </a:ext>
                  </a:extLst>
                </a:gridCol>
                <a:gridCol w="661288">
                  <a:extLst>
                    <a:ext uri="{9D8B030D-6E8A-4147-A177-3AD203B41FA5}">
                      <a16:colId xmlns:a16="http://schemas.microsoft.com/office/drawing/2014/main" val="4174847905"/>
                    </a:ext>
                  </a:extLst>
                </a:gridCol>
              </a:tblGrid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auto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catch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private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template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sizeof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asm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6893375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double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throw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while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protected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61997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try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return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public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delete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837824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extern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475793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else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virtual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inline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923456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unsigned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break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 friend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563025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385592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enum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901984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goto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8980918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short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typedef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905248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signed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2292091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void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default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volatile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554740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static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953402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struct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register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446530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union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9084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2904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6643009" cy="1055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Some important operators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49B8E7B-0EBF-4753-8FAB-BF1318118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270186"/>
              </p:ext>
            </p:extLst>
          </p:nvPr>
        </p:nvGraphicFramePr>
        <p:xfrm>
          <a:off x="4282083" y="1158240"/>
          <a:ext cx="6643008" cy="33599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3897">
                  <a:extLst>
                    <a:ext uri="{9D8B030D-6E8A-4147-A177-3AD203B41FA5}">
                      <a16:colId xmlns:a16="http://schemas.microsoft.com/office/drawing/2014/main" val="820464829"/>
                    </a:ext>
                  </a:extLst>
                </a:gridCol>
                <a:gridCol w="1027445">
                  <a:extLst>
                    <a:ext uri="{9D8B030D-6E8A-4147-A177-3AD203B41FA5}">
                      <a16:colId xmlns:a16="http://schemas.microsoft.com/office/drawing/2014/main" val="1304467117"/>
                    </a:ext>
                  </a:extLst>
                </a:gridCol>
                <a:gridCol w="2378805">
                  <a:extLst>
                    <a:ext uri="{9D8B030D-6E8A-4147-A177-3AD203B41FA5}">
                      <a16:colId xmlns:a16="http://schemas.microsoft.com/office/drawing/2014/main" val="2477374576"/>
                    </a:ext>
                  </a:extLst>
                </a:gridCol>
                <a:gridCol w="2342861">
                  <a:extLst>
                    <a:ext uri="{9D8B030D-6E8A-4147-A177-3AD203B41FA5}">
                      <a16:colId xmlns:a16="http://schemas.microsoft.com/office/drawing/2014/main" val="3749050714"/>
                    </a:ext>
                  </a:extLst>
                </a:gridCol>
              </a:tblGrid>
              <a:tr h="3335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sng" strike="noStrike" dirty="0">
                          <a:effectLst/>
                        </a:rPr>
                        <a:t> Math</a:t>
                      </a:r>
                      <a:endParaRPr lang="en-US" sz="14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sng" strike="noStrike" dirty="0">
                          <a:effectLst/>
                        </a:rPr>
                        <a:t>Compare</a:t>
                      </a:r>
                      <a:endParaRPr lang="en-US" sz="14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 </a:t>
                      </a:r>
                      <a:r>
                        <a:rPr lang="en-US" sz="1400" u="sng" strike="noStrike" dirty="0">
                          <a:effectLst/>
                        </a:rPr>
                        <a:t>Boolean</a:t>
                      </a:r>
                      <a:endParaRPr lang="en-US" sz="14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sng" strike="noStrike">
                          <a:effectLst/>
                        </a:rPr>
                        <a:t>Bitwise</a:t>
                      </a:r>
                      <a:endParaRPr lang="en-US" sz="1400" b="0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117614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+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 ==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 !a  (not  works)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~a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9159041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–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 !=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 a &amp;&amp; b   (and  works)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&amp; b  (bitand  works)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947217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+a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&gt;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 a || b   (or  works)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| b  (bitor  works)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3519174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-a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&lt;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 ^ b  (</a:t>
                      </a:r>
                      <a:r>
                        <a:rPr lang="en-US" sz="1400" u="none" strike="noStrike" dirty="0" err="1">
                          <a:effectLst/>
                        </a:rPr>
                        <a:t>xor</a:t>
                      </a:r>
                      <a:r>
                        <a:rPr lang="en-US" sz="1400" u="none" strike="noStrike" dirty="0">
                          <a:effectLst/>
                        </a:rPr>
                        <a:t> works)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56200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*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 &gt;=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&lt;&lt;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121788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/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&lt;=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&gt;&gt;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865961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%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&lt;=&gt;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8327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0306500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++a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121860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a++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589609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--a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16900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a--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498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6800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6643009" cy="1055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Precedence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5EA290A-B549-4E8C-97EC-8A8B9A391058}"/>
              </a:ext>
            </a:extLst>
          </p:cNvPr>
          <p:cNvSpPr txBox="1">
            <a:spLocks/>
          </p:cNvSpPr>
          <p:nvPr/>
        </p:nvSpPr>
        <p:spPr>
          <a:xfrm>
            <a:off x="4120719" y="1516048"/>
            <a:ext cx="7900952" cy="25718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28600"/>
            <a:endParaRPr lang="en-US" b="1" dirty="0"/>
          </a:p>
          <a:p>
            <a:pPr marL="228600"/>
            <a:r>
              <a:rPr lang="en-US" b="1" dirty="0"/>
              <a:t>Operator precedence</a:t>
            </a:r>
          </a:p>
          <a:p>
            <a:pPr marL="685800" lvl="1"/>
            <a:r>
              <a:rPr lang="en-US" b="1" dirty="0"/>
              <a:t>Complicated.    15 groups.</a:t>
            </a:r>
          </a:p>
          <a:p>
            <a:pPr marL="685800" lvl="1"/>
            <a:r>
              <a:rPr lang="en-US" b="1" dirty="0"/>
              <a:t>Generally:  scoping, (type assignment, postfix, function calls),(logical, prefix, pointers), (</a:t>
            </a:r>
            <a:r>
              <a:rPr lang="en-US" b="1" dirty="0" err="1"/>
              <a:t>mult</a:t>
            </a:r>
            <a:r>
              <a:rPr lang="en-US" b="1" dirty="0"/>
              <a:t> and div), (add and subtract)</a:t>
            </a:r>
          </a:p>
          <a:p>
            <a:pPr marL="685800" lvl="1"/>
            <a:r>
              <a:rPr lang="en-US" sz="1800" dirty="0">
                <a:solidFill>
                  <a:schemeClr val="bg1"/>
                </a:solidFill>
                <a:hlinkClick r:id="rId3"/>
              </a:rPr>
              <a:t>https://docs.microsoft.com/en-us/cpp/cpp/cpp-built-in-operators-precedence-and-associativity?view=msvc-170</a:t>
            </a:r>
            <a:endParaRPr lang="en-US" sz="1800" dirty="0">
              <a:solidFill>
                <a:schemeClr val="bg1"/>
              </a:solidFill>
            </a:endParaRPr>
          </a:p>
          <a:p>
            <a:pPr marL="685800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162521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001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B745299-11CE-400B-A406-BA05F5178F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157" y="869048"/>
            <a:ext cx="4455872" cy="334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182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174812"/>
            <a:ext cx="6643009" cy="1290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Basic variable/data types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754172A-A765-423D-AE52-8D97A4379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4084646"/>
              </p:ext>
            </p:extLst>
          </p:nvPr>
        </p:nvGraphicFramePr>
        <p:xfrm>
          <a:off x="4072871" y="976341"/>
          <a:ext cx="7155424" cy="2926080"/>
        </p:xfrm>
        <a:graphic>
          <a:graphicData uri="http://schemas.openxmlformats.org/drawingml/2006/table">
            <a:tbl>
              <a:tblPr/>
              <a:tblGrid>
                <a:gridCol w="3577712">
                  <a:extLst>
                    <a:ext uri="{9D8B030D-6E8A-4147-A177-3AD203B41FA5}">
                      <a16:colId xmlns:a16="http://schemas.microsoft.com/office/drawing/2014/main" val="191569625"/>
                    </a:ext>
                  </a:extLst>
                </a:gridCol>
                <a:gridCol w="3577712">
                  <a:extLst>
                    <a:ext uri="{9D8B030D-6E8A-4147-A177-3AD203B41FA5}">
                      <a16:colId xmlns:a16="http://schemas.microsoft.com/office/drawing/2014/main" val="443548873"/>
                    </a:ext>
                  </a:extLst>
                </a:gridCol>
              </a:tblGrid>
              <a:tr h="336838">
                <a:tc>
                  <a:txBody>
                    <a:bodyPr/>
                    <a:lstStyle/>
                    <a:p>
                      <a:pPr algn="l"/>
                      <a:r>
                        <a:rPr lang="en-US" u="sng" dirty="0">
                          <a:effectLst/>
                        </a:rPr>
                        <a:t>Primitive 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u="sng" dirty="0">
                          <a:effectLst/>
                        </a:rPr>
                        <a:t>Keyword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1664425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Boolean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bool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4222103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Character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624088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Integer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278828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Floating point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float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4746492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Double floating point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double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402146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Valueless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void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828474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 dirty="0"/>
                        <a:t>Wide character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wchar_t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9429760"/>
                  </a:ext>
                </a:extLst>
              </a:tr>
            </a:tbl>
          </a:graphicData>
        </a:graphic>
      </p:graphicFrame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CA52C40-2AE6-496C-AF76-109E912D7A82}"/>
              </a:ext>
            </a:extLst>
          </p:cNvPr>
          <p:cNvSpPr txBox="1">
            <a:spLocks/>
          </p:cNvSpPr>
          <p:nvPr/>
        </p:nvSpPr>
        <p:spPr>
          <a:xfrm>
            <a:off x="4329078" y="4388224"/>
            <a:ext cx="7611910" cy="2079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28600"/>
            <a:r>
              <a:rPr lang="en-US" dirty="0">
                <a:solidFill>
                  <a:schemeClr val="tx1"/>
                </a:solidFill>
              </a:rPr>
              <a:t>Modifiers:</a:t>
            </a:r>
          </a:p>
          <a:p>
            <a:pPr marL="685800" lvl="1"/>
            <a:r>
              <a:rPr lang="en-US" dirty="0">
                <a:solidFill>
                  <a:schemeClr val="tx1"/>
                </a:solidFill>
              </a:rPr>
              <a:t>signed                    const</a:t>
            </a:r>
          </a:p>
          <a:p>
            <a:pPr marL="685800" lvl="1"/>
            <a:r>
              <a:rPr lang="en-US" dirty="0">
                <a:solidFill>
                  <a:schemeClr val="tx1"/>
                </a:solidFill>
              </a:rPr>
              <a:t>unsigned                volatile</a:t>
            </a:r>
          </a:p>
          <a:p>
            <a:pPr marL="685800" lvl="1"/>
            <a:r>
              <a:rPr lang="en-US" dirty="0">
                <a:solidFill>
                  <a:schemeClr val="tx1"/>
                </a:solidFill>
              </a:rPr>
              <a:t>short                        static  (initialized once; stored in static area)</a:t>
            </a:r>
          </a:p>
          <a:p>
            <a:pPr marL="685800" lvl="1"/>
            <a:r>
              <a:rPr lang="en-US" dirty="0">
                <a:solidFill>
                  <a:schemeClr val="tx1"/>
                </a:solidFill>
              </a:rPr>
              <a:t>long</a:t>
            </a:r>
          </a:p>
          <a:p>
            <a:pPr marL="228600"/>
            <a:endParaRPr lang="en-US" b="1" dirty="0"/>
          </a:p>
          <a:p>
            <a:pPr marL="685800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4353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74545"/>
            <a:ext cx="6643009" cy="1270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Size and Range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D2D2694-9A22-4536-A400-84AD90D5AB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78597"/>
              </p:ext>
            </p:extLst>
          </p:nvPr>
        </p:nvGraphicFramePr>
        <p:xfrm>
          <a:off x="3502856" y="709625"/>
          <a:ext cx="8688312" cy="5739538"/>
        </p:xfrm>
        <a:graphic>
          <a:graphicData uri="http://schemas.openxmlformats.org/drawingml/2006/table">
            <a:tbl>
              <a:tblPr/>
              <a:tblGrid>
                <a:gridCol w="2896104">
                  <a:extLst>
                    <a:ext uri="{9D8B030D-6E8A-4147-A177-3AD203B41FA5}">
                      <a16:colId xmlns:a16="http://schemas.microsoft.com/office/drawing/2014/main" val="1104199486"/>
                    </a:ext>
                  </a:extLst>
                </a:gridCol>
                <a:gridCol w="2896104">
                  <a:extLst>
                    <a:ext uri="{9D8B030D-6E8A-4147-A177-3AD203B41FA5}">
                      <a16:colId xmlns:a16="http://schemas.microsoft.com/office/drawing/2014/main" val="1628654482"/>
                    </a:ext>
                  </a:extLst>
                </a:gridCol>
                <a:gridCol w="2896104">
                  <a:extLst>
                    <a:ext uri="{9D8B030D-6E8A-4147-A177-3AD203B41FA5}">
                      <a16:colId xmlns:a16="http://schemas.microsoft.com/office/drawing/2014/main" val="1606855498"/>
                    </a:ext>
                  </a:extLst>
                </a:gridCol>
              </a:tblGrid>
              <a:tr h="250062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Type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/>
                          </a:solidFill>
                          <a:effectLst/>
                        </a:rPr>
                        <a:t>Typical Bit Width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Range 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814519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char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1byte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-127 to 127 or 0 to 255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778345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unsigned char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1byte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0 to 255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812628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signed char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1byte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-127 to 127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8040561"/>
                  </a:ext>
                </a:extLst>
              </a:tr>
              <a:tr h="438674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4bytes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-2147483648 to 2147483647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24196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unsigned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4bytes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0 to 4294967295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3765641"/>
                  </a:ext>
                </a:extLst>
              </a:tr>
              <a:tr h="438674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signed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4bytes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-2147483648 to 2147483647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9911756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short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2bytes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-32768 to 32767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28763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unsigned short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2bytes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0 to 65,535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268894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signed short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2bytes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-32768 to 32767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406160"/>
                  </a:ext>
                </a:extLst>
              </a:tr>
              <a:tr h="438674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-2,147,483,648 to 2,147,483,647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1630843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signed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same as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3575296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unsigned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0 to 4,294,967,295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729730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long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-(2^63) to (2^63)-1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802953"/>
                  </a:ext>
                </a:extLst>
              </a:tr>
              <a:tr h="627286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unsigned long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0 to 18,446,744,073,709,551,615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657767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float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4bytes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Depends on your system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110987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double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204455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long double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12bytes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7278740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wchar_t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2 or 4 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1 wide character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8998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069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62603" y="370381"/>
            <a:ext cx="6643009" cy="1270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Discover size (system dependent, sometimes)</a:t>
            </a:r>
          </a:p>
          <a:p>
            <a:pPr marL="685800" lvl="1"/>
            <a:r>
              <a:rPr lang="en-US" b="1" dirty="0" err="1"/>
              <a:t>sizeof</a:t>
            </a:r>
            <a:r>
              <a:rPr lang="en-US" b="1" dirty="0"/>
              <a:t>()</a:t>
            </a:r>
          </a:p>
          <a:p>
            <a:pPr marL="685800" lvl="1"/>
            <a:r>
              <a:rPr lang="en-US" b="1" dirty="0" err="1"/>
              <a:t>numeric_limits</a:t>
            </a:r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64FD48-D9E0-4991-8B7F-70610369C8B1}"/>
              </a:ext>
            </a:extLst>
          </p:cNvPr>
          <p:cNvSpPr txBox="1"/>
          <p:nvPr/>
        </p:nvSpPr>
        <p:spPr>
          <a:xfrm>
            <a:off x="4549179" y="1227924"/>
            <a:ext cx="6469856" cy="547842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vars_size.cpp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&lt;limits&gt;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using namespace std;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main(){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// Query for the size of a specific type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float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my_float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"A float is " &lt;&lt;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(float) &lt;&lt; " bytes.\n";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// How many digits w/o loss of precision?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"A float can contain " 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&lt;&lt;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numeric_limits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&lt;float&gt;::digits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" digits. \n";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What's the largest?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"Max value: "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numeric_limits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&lt;float&gt;::max()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". \n";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What's the smallest?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"Min value: "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numeric_limits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&lt;float&gt;::min()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". \n";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35942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28295" y="696178"/>
            <a:ext cx="6643009" cy="5852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Creating variables</a:t>
            </a:r>
          </a:p>
          <a:p>
            <a:pPr marL="685800" lvl="1"/>
            <a:r>
              <a:rPr lang="en-US" b="1" dirty="0"/>
              <a:t>must be declared and specified</a:t>
            </a:r>
          </a:p>
          <a:p>
            <a:pPr marL="685800" lvl="1"/>
            <a:r>
              <a:rPr lang="en-US" b="1" dirty="0"/>
              <a:t>both may happen at once:</a:t>
            </a:r>
          </a:p>
          <a:p>
            <a:pPr marL="1143000" lvl="2"/>
            <a:r>
              <a:rPr lang="en-US" b="1" dirty="0"/>
              <a:t>#define PI 3.14      // no ;   value stored extremally</a:t>
            </a:r>
          </a:p>
          <a:p>
            <a:pPr marL="1143000" lvl="2"/>
            <a:r>
              <a:rPr lang="en-US" b="1" dirty="0"/>
              <a:t>const float =  E 2.718;     // value stored in app</a:t>
            </a:r>
          </a:p>
          <a:p>
            <a:pPr marL="685800" lvl="1"/>
            <a:r>
              <a:rPr lang="en-US" b="1" dirty="0"/>
              <a:t>declaration and specification can be separate</a:t>
            </a:r>
          </a:p>
          <a:p>
            <a:pPr marL="1143000" lvl="2"/>
            <a:r>
              <a:rPr lang="en-US" b="1" dirty="0"/>
              <a:t>int </a:t>
            </a:r>
            <a:r>
              <a:rPr lang="en-US" b="1" dirty="0" err="1"/>
              <a:t>dog_years</a:t>
            </a:r>
            <a:r>
              <a:rPr lang="en-US" b="1" dirty="0"/>
              <a:t>;</a:t>
            </a:r>
          </a:p>
          <a:p>
            <a:pPr marL="1143000" lvl="2"/>
            <a:r>
              <a:rPr lang="en-US" b="1" dirty="0" err="1"/>
              <a:t>dog_years</a:t>
            </a:r>
            <a:r>
              <a:rPr lang="en-US" b="1" dirty="0"/>
              <a:t>=7;</a:t>
            </a:r>
          </a:p>
          <a:p>
            <a:pPr marL="685800" lvl="1"/>
            <a:r>
              <a:rPr lang="en-US" b="1" dirty="0"/>
              <a:t>multiple declarations possible (not necessarily good)</a:t>
            </a:r>
          </a:p>
          <a:p>
            <a:pPr marL="1143000" lvl="2"/>
            <a:r>
              <a:rPr lang="en-US" b="1" dirty="0"/>
              <a:t>int </a:t>
            </a:r>
            <a:r>
              <a:rPr lang="en-US" b="1" dirty="0" err="1"/>
              <a:t>i</a:t>
            </a:r>
            <a:r>
              <a:rPr lang="en-US" b="1" dirty="0"/>
              <a:t>, j, k;  </a:t>
            </a:r>
          </a:p>
          <a:p>
            <a:pPr marL="685800" lvl="1"/>
            <a:r>
              <a:rPr lang="en-US" b="1" dirty="0"/>
              <a:t>data can be specified in terms of literals</a:t>
            </a:r>
          </a:p>
          <a:p>
            <a:pPr marL="1143000" lvl="2"/>
            <a:r>
              <a:rPr lang="en-US" b="1" dirty="0"/>
              <a:t>120   //base 10 int</a:t>
            </a:r>
          </a:p>
          <a:p>
            <a:pPr marL="1143000" lvl="2"/>
            <a:r>
              <a:rPr lang="en-US" b="1" dirty="0"/>
              <a:t>033   //base 8 int (octal)</a:t>
            </a:r>
          </a:p>
          <a:p>
            <a:pPr marL="1143000" lvl="2"/>
            <a:r>
              <a:rPr lang="en-US" b="1" dirty="0"/>
              <a:t>0x3   //base 16 int (hex)</a:t>
            </a:r>
          </a:p>
          <a:p>
            <a:pPr marL="1143000" lvl="2"/>
            <a:r>
              <a:rPr lang="en-US" b="1" dirty="0"/>
              <a:t>0b11 //baes 2 int (binary)</a:t>
            </a:r>
          </a:p>
          <a:p>
            <a:pPr marL="1143000" lvl="2"/>
            <a:r>
              <a:rPr lang="en-US" b="1" dirty="0"/>
              <a:t>30u   //unsigned int</a:t>
            </a:r>
          </a:p>
          <a:p>
            <a:pPr marL="1143000" lvl="2"/>
            <a:r>
              <a:rPr lang="en-US" b="1" dirty="0"/>
              <a:t>30L    // long</a:t>
            </a:r>
          </a:p>
          <a:p>
            <a:pPr marL="1143000" lvl="2"/>
            <a:r>
              <a:rPr lang="en-US" b="1" dirty="0"/>
              <a:t>30ul  // unsigned long</a:t>
            </a:r>
          </a:p>
          <a:p>
            <a:pPr marL="685800" lvl="1"/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947049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E2A534-2D6D-4A53-98B2-2CCF2DCEF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3884612" y="685800"/>
            <a:ext cx="6626072" cy="5243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Introduction to C++</a:t>
            </a:r>
          </a:p>
          <a:p>
            <a:pPr marL="6858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Student and faculty introductions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Logistics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Questions??  YES!!  Questions!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Platforms and tech</a:t>
            </a:r>
          </a:p>
          <a:p>
            <a:pPr marL="1600200" lvl="2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CodingRooms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 (self-contained)</a:t>
            </a:r>
          </a:p>
          <a:p>
            <a:pPr marL="1600200" lvl="2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BYOD</a:t>
            </a:r>
          </a:p>
          <a:p>
            <a:pPr marL="1600200" lvl="2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Slack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Schedule, breaks, lunch, etc.</a:t>
            </a:r>
          </a:p>
          <a:p>
            <a:pPr marL="6858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3456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Type-casting (changing variable type)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implicit (“standard conversion”)</a:t>
            </a:r>
          </a:p>
          <a:p>
            <a:pPr marL="685800" lvl="1"/>
            <a:r>
              <a:rPr lang="en-US" b="1" dirty="0"/>
              <a:t>explicit</a:t>
            </a:r>
          </a:p>
          <a:p>
            <a:pPr marL="685800" lvl="1"/>
            <a:r>
              <a:rPr lang="en-US" b="1" dirty="0"/>
              <a:t>special functions like std::</a:t>
            </a:r>
            <a:r>
              <a:rPr lang="en-US" b="1" dirty="0" err="1"/>
              <a:t>stoi</a:t>
            </a:r>
            <a:r>
              <a:rPr lang="en-US" b="1" dirty="0"/>
              <a:t> (</a:t>
            </a:r>
            <a:r>
              <a:rPr lang="en-US" b="1" dirty="0" err="1"/>
              <a:t>string</a:t>
            </a:r>
            <a:r>
              <a:rPr lang="en-US" b="1" dirty="0" err="1">
                <a:sym typeface="Wingdings" panose="05000000000000000000" pitchFamily="2" charset="2"/>
              </a:rPr>
              <a:t>integers</a:t>
            </a:r>
            <a:r>
              <a:rPr lang="en-US" b="1" dirty="0">
                <a:sym typeface="Wingdings" panose="05000000000000000000" pitchFamily="2" charset="2"/>
              </a:rPr>
              <a:t>), std::</a:t>
            </a:r>
            <a:r>
              <a:rPr lang="en-US" b="1" dirty="0" err="1">
                <a:sym typeface="Wingdings" panose="05000000000000000000" pitchFamily="2" charset="2"/>
              </a:rPr>
              <a:t>stof</a:t>
            </a:r>
            <a:r>
              <a:rPr lang="en-US" b="1" dirty="0">
                <a:sym typeface="Wingdings" panose="05000000000000000000" pitchFamily="2" charset="2"/>
              </a:rPr>
              <a:t> (string-&gt; float), std::</a:t>
            </a:r>
            <a:r>
              <a:rPr lang="en-US" b="1" dirty="0" err="1">
                <a:sym typeface="Wingdings" panose="05000000000000000000" pitchFamily="2" charset="2"/>
              </a:rPr>
              <a:t>stod</a:t>
            </a:r>
            <a:r>
              <a:rPr lang="en-US" b="1" dirty="0">
                <a:sym typeface="Wingdings" panose="05000000000000000000" pitchFamily="2" charset="2"/>
              </a:rPr>
              <a:t> (string-&gt; double), </a:t>
            </a:r>
          </a:p>
          <a:p>
            <a:pPr marL="685800" lvl="1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dynamic_cast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b="1" dirty="0"/>
              <a:t>(used with pointers, ensures completeness)</a:t>
            </a:r>
          </a:p>
          <a:p>
            <a:pPr marL="685800" lvl="1"/>
            <a:r>
              <a:rPr lang="en-US" b="1" dirty="0" err="1"/>
              <a:t>static_cast</a:t>
            </a:r>
            <a:r>
              <a:rPr lang="en-US" b="1" dirty="0"/>
              <a:t> (used with pointers between related classes, buyer beware)</a:t>
            </a:r>
          </a:p>
          <a:p>
            <a:pPr marL="685800" lvl="1"/>
            <a:r>
              <a:rPr lang="en-US" b="1" dirty="0" err="1"/>
              <a:t>reinterpret_cast</a:t>
            </a:r>
            <a:r>
              <a:rPr lang="en-US" b="1" dirty="0"/>
              <a:t> (low-level, binary copy or object passed to a new pointer)</a:t>
            </a:r>
          </a:p>
          <a:p>
            <a:pPr marL="685800" lvl="1"/>
            <a:r>
              <a:rPr lang="en-US" b="1" dirty="0" err="1"/>
              <a:t>const_cast</a:t>
            </a:r>
            <a:r>
              <a:rPr lang="en-US" b="1" dirty="0"/>
              <a:t> (make a constant a variable or vice-versa.</a:t>
            </a:r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9526372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29832" y="-552472"/>
            <a:ext cx="6643009" cy="5963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Miscellaneous</a:t>
            </a:r>
          </a:p>
          <a:p>
            <a:pPr marL="685800" lvl="1"/>
            <a:r>
              <a:rPr lang="en-US" sz="2000" b="1" dirty="0"/>
              <a:t>typedef allows an alias to a var type</a:t>
            </a:r>
          </a:p>
          <a:p>
            <a:pPr marL="1143000" lvl="2"/>
            <a:r>
              <a:rPr lang="en-US" sz="2000" b="1" dirty="0"/>
              <a:t>typedef int </a:t>
            </a:r>
            <a:r>
              <a:rPr lang="en-US" sz="2000" b="1" dirty="0" err="1"/>
              <a:t>alias_to_int</a:t>
            </a:r>
            <a:r>
              <a:rPr lang="en-US" sz="2000" b="1" dirty="0"/>
              <a:t>;</a:t>
            </a:r>
          </a:p>
          <a:p>
            <a:pPr marL="685800" lvl="1"/>
            <a:r>
              <a:rPr lang="en-US" sz="2000" b="1" dirty="0" err="1"/>
              <a:t>enum</a:t>
            </a:r>
            <a:r>
              <a:rPr lang="en-US" sz="2000" b="1" dirty="0"/>
              <a:t> creates constant names with an implicit index</a:t>
            </a:r>
          </a:p>
          <a:p>
            <a:pPr marL="1143000" lvl="2"/>
            <a:r>
              <a:rPr lang="en-US" sz="2000" b="1" dirty="0"/>
              <a:t>great for self-documenting code</a:t>
            </a:r>
          </a:p>
          <a:p>
            <a:pPr marL="1143000" lvl="2"/>
            <a:r>
              <a:rPr lang="en-US" sz="2000" b="1" dirty="0"/>
              <a:t>sets finite number of values</a:t>
            </a:r>
          </a:p>
          <a:p>
            <a:pPr marL="1143000" lvl="2"/>
            <a:r>
              <a:rPr lang="en-US" sz="2000" b="1" dirty="0" err="1"/>
              <a:t>enum</a:t>
            </a:r>
            <a:r>
              <a:rPr lang="en-US" sz="2000" b="1" dirty="0"/>
              <a:t> </a:t>
            </a:r>
            <a:r>
              <a:rPr lang="en-US" sz="2000" b="1" dirty="0" err="1"/>
              <a:t>enum_var</a:t>
            </a:r>
            <a:r>
              <a:rPr lang="en-US" sz="2000" b="1" dirty="0"/>
              <a:t> {element1, element2);</a:t>
            </a:r>
          </a:p>
          <a:p>
            <a:pPr marL="685800" lvl="1"/>
            <a:r>
              <a:rPr lang="en-US" sz="2000" b="1" dirty="0"/>
              <a:t>Templates provide a standard set of container variable types via the STL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0927815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9917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6075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String manipulation with the string object</a:t>
            </a:r>
          </a:p>
          <a:p>
            <a:pPr marL="685800" lvl="1"/>
            <a:r>
              <a:rPr lang="en-US" b="1" dirty="0"/>
              <a:t>size</a:t>
            </a:r>
          </a:p>
          <a:p>
            <a:pPr marL="685800" lvl="1"/>
            <a:r>
              <a:rPr lang="en-US" b="1" dirty="0"/>
              <a:t>length</a:t>
            </a:r>
          </a:p>
          <a:p>
            <a:pPr marL="685800" lvl="1"/>
            <a:r>
              <a:rPr lang="en-US" b="1" dirty="0"/>
              <a:t>append</a:t>
            </a:r>
          </a:p>
          <a:p>
            <a:pPr marL="685800" lvl="1"/>
            <a:r>
              <a:rPr lang="en-US" b="1" dirty="0"/>
              <a:t>compare</a:t>
            </a:r>
          </a:p>
          <a:p>
            <a:pPr marL="685800" lvl="1"/>
            <a:r>
              <a:rPr lang="en-US" b="1" dirty="0"/>
              <a:t>insert </a:t>
            </a:r>
          </a:p>
          <a:p>
            <a:pPr marL="685800" lvl="1"/>
            <a:r>
              <a:rPr lang="en-US" b="1" dirty="0"/>
              <a:t>find </a:t>
            </a:r>
          </a:p>
          <a:p>
            <a:pPr marL="685800" lvl="1"/>
            <a:r>
              <a:rPr lang="en-US" b="1" dirty="0"/>
              <a:t>replace</a:t>
            </a:r>
          </a:p>
          <a:p>
            <a:pPr marL="685800" lvl="1"/>
            <a:r>
              <a:rPr lang="en-US" b="1" dirty="0"/>
              <a:t>concatenate with the + operator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633695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29832" y="-552472"/>
            <a:ext cx="6643009" cy="5963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Vectors</a:t>
            </a:r>
          </a:p>
          <a:p>
            <a:pPr marL="685800" lvl="1"/>
            <a:r>
              <a:rPr lang="en-US" sz="2000" b="1" dirty="0"/>
              <a:t>Ordered sequence of objects</a:t>
            </a:r>
          </a:p>
          <a:p>
            <a:pPr marL="685800" lvl="1"/>
            <a:r>
              <a:rPr lang="en-US" sz="2000" b="1" dirty="0"/>
              <a:t>Part of the STL</a:t>
            </a:r>
          </a:p>
          <a:p>
            <a:pPr marL="685800" lvl="1"/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#include &lt;vector&gt;</a:t>
            </a:r>
          </a:p>
          <a:p>
            <a:pPr marL="685800" lvl="1"/>
            <a:r>
              <a:rPr lang="en-US" sz="2000" b="1" dirty="0"/>
              <a:t>methods for loading data, indexing, inserting, removing, etc.</a:t>
            </a:r>
          </a:p>
          <a:p>
            <a:pPr marL="685800" lvl="1"/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“self-aware” of key metadata like size</a:t>
            </a:r>
          </a:p>
          <a:p>
            <a:pPr marL="685800" lvl="1"/>
            <a:r>
              <a:rPr lang="en-US" sz="2000" b="1" dirty="0" err="1"/>
              <a:t>iterable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85730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03707" y="192111"/>
            <a:ext cx="6643009" cy="5963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Vectors cheat sheet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  <a:r>
              <a:rPr lang="en-US" b="1" dirty="0" err="1"/>
              <a:t>push_back</a:t>
            </a:r>
            <a:r>
              <a:rPr lang="en-US" b="1" dirty="0"/>
              <a:t>()  adds values to end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  <a:r>
              <a:rPr lang="en-US" b="1" dirty="0" err="1"/>
              <a:t>pop_back</a:t>
            </a:r>
            <a:r>
              <a:rPr lang="en-US" b="1" dirty="0"/>
              <a:t>()  removes values from end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insert()  just what you think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front  first element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back last element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access operator is [ ] for individual elements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iterators include begin, end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size() for number of elements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empty() Boolean answer to: is it empty?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CDF29F-9075-4C64-9B83-3F90958F6450}"/>
              </a:ext>
            </a:extLst>
          </p:cNvPr>
          <p:cNvSpPr txBox="1"/>
          <p:nvPr/>
        </p:nvSpPr>
        <p:spPr>
          <a:xfrm>
            <a:off x="4697562" y="6296557"/>
            <a:ext cx="64581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https://www.cplusplus.com/reference/vector/vector/</a:t>
            </a:r>
          </a:p>
        </p:txBody>
      </p:sp>
    </p:spTree>
    <p:extLst>
      <p:ext uri="{BB962C8B-B14F-4D97-AF65-F5344CB8AC3E}">
        <p14:creationId xmlns:p14="http://schemas.microsoft.com/office/powerpoint/2010/main" val="21187828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323775" y="-1675877"/>
            <a:ext cx="6643009" cy="5963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Your turn!</a:t>
            </a:r>
          </a:p>
          <a:p>
            <a:pPr marL="685800" lvl="1"/>
            <a:r>
              <a:rPr lang="en-US" sz="2000" b="1" dirty="0"/>
              <a:t>Please write a program that:</a:t>
            </a:r>
          </a:p>
          <a:p>
            <a:pPr marL="1143000" lvl="2"/>
            <a:r>
              <a:rPr lang="en-US" sz="1800" b="1" dirty="0">
                <a:solidFill>
                  <a:schemeClr val="bg2">
                    <a:lumMod val="75000"/>
                  </a:schemeClr>
                </a:solidFill>
              </a:rPr>
              <a:t>creates a </a:t>
            </a:r>
            <a:r>
              <a:rPr lang="en-US" sz="1800" b="1" dirty="0"/>
              <a:t>empty string vector named parsed</a:t>
            </a:r>
          </a:p>
          <a:p>
            <a:pPr marL="1143000" lvl="2"/>
            <a:r>
              <a:rPr lang="en-US" sz="1800" b="1" dirty="0">
                <a:solidFill>
                  <a:schemeClr val="bg2">
                    <a:lumMod val="75000"/>
                  </a:schemeClr>
                </a:solidFill>
              </a:rPr>
              <a:t>adds the first four words of a string, one at a time, to the vector.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EF4001-B824-4A8B-B4A5-3B67C71FBD65}"/>
              </a:ext>
            </a:extLst>
          </p:cNvPr>
          <p:cNvSpPr txBox="1"/>
          <p:nvPr/>
        </p:nvSpPr>
        <p:spPr>
          <a:xfrm>
            <a:off x="4410351" y="2941853"/>
            <a:ext cx="6469856" cy="28931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starter code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main(){</a:t>
            </a: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lorem =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"Lorem ipsum dolor sit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amet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consectetur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“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for (int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=0;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&lt;5;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	// your parsing code goes here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for (int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=0;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&lt;4;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parsed[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&lt;&lt; 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‘\t’;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19186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106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63519" y="507889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String manipulation with the regex library</a:t>
            </a:r>
          </a:p>
          <a:p>
            <a:pPr marL="685800" lvl="1"/>
            <a:r>
              <a:rPr lang="en-US" b="1" dirty="0"/>
              <a:t>#include &lt;regex&gt;;</a:t>
            </a:r>
          </a:p>
          <a:p>
            <a:pPr marL="685800" lvl="1"/>
            <a:r>
              <a:rPr lang="en-US" b="1" dirty="0"/>
              <a:t>regex() to create a regex object</a:t>
            </a:r>
          </a:p>
          <a:p>
            <a:pPr marL="685800" lvl="1"/>
            <a:r>
              <a:rPr lang="en-US" b="1" dirty="0" err="1"/>
              <a:t>regex_search</a:t>
            </a:r>
            <a:r>
              <a:rPr lang="en-US" b="1" dirty="0"/>
              <a:t>() to search a string</a:t>
            </a:r>
          </a:p>
          <a:p>
            <a:pPr marL="685800" lvl="1"/>
            <a:r>
              <a:rPr lang="en-US" b="1" dirty="0" err="1"/>
              <a:t>regex_replace</a:t>
            </a:r>
            <a:r>
              <a:rPr lang="en-US" b="1" dirty="0"/>
              <a:t> to find matching position</a:t>
            </a:r>
          </a:p>
          <a:p>
            <a:pPr marL="685800" lvl="1"/>
            <a:r>
              <a:rPr lang="en-US" b="1" dirty="0" err="1"/>
              <a:t>smatch</a:t>
            </a:r>
            <a:r>
              <a:rPr lang="en-US" b="1" dirty="0"/>
              <a:t> creates a match object</a:t>
            </a:r>
          </a:p>
          <a:p>
            <a:pPr marL="228600"/>
            <a:r>
              <a:rPr lang="en-US" b="1" dirty="0"/>
              <a:t>Requires the use of a “magic decoder ring” built from regex tokens – that’s the regex.</a:t>
            </a:r>
          </a:p>
          <a:p>
            <a:pPr marL="228600"/>
            <a:r>
              <a:rPr lang="en-US" b="1" dirty="0"/>
              <a:t>Examples:</a:t>
            </a:r>
          </a:p>
          <a:p>
            <a:pPr marL="685800" lvl="1"/>
            <a:r>
              <a:rPr lang="en-US" b="1" dirty="0"/>
              <a:t>[a-z]    one lowercase letter</a:t>
            </a:r>
          </a:p>
          <a:p>
            <a:pPr marL="685800" lvl="1"/>
            <a:r>
              <a:rPr lang="en-US" b="1" dirty="0"/>
              <a:t>[0-9]    any digit</a:t>
            </a:r>
          </a:p>
          <a:p>
            <a:pPr marL="685800" lvl="1"/>
            <a:r>
              <a:rPr lang="en-US" b="1" dirty="0"/>
              <a:t>[</a:t>
            </a:r>
            <a:r>
              <a:rPr lang="en-US" b="1" dirty="0" err="1"/>
              <a:t>a|b</a:t>
            </a:r>
            <a:r>
              <a:rPr lang="en-US" b="1" dirty="0"/>
              <a:t>]   a or b</a:t>
            </a:r>
          </a:p>
          <a:p>
            <a:pPr marL="228600"/>
            <a:r>
              <a:rPr lang="en-US" b="1" dirty="0"/>
              <a:t>Use cases:  replace sew, awk, etc. command line tools; validate inputs; evaluate text documents.</a:t>
            </a:r>
          </a:p>
          <a:p>
            <a:pPr marL="685800" lvl="1"/>
            <a:endParaRPr lang="en-US" b="1" dirty="0"/>
          </a:p>
          <a:p>
            <a:pPr marL="400050" lvl="1" indent="0">
              <a:buNone/>
            </a:pPr>
            <a:endParaRPr lang="en-US" b="1" dirty="0"/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1039124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More patterns:</a:t>
            </a:r>
          </a:p>
          <a:p>
            <a:pPr marL="685800" lvl="1"/>
            <a:r>
              <a:rPr lang="en-US" b="1" dirty="0"/>
              <a:t>any whitespace “[ \t\r\n\f]”</a:t>
            </a:r>
          </a:p>
          <a:p>
            <a:pPr marL="685800" lvl="1"/>
            <a:r>
              <a:rPr lang="en-US" b="1" dirty="0"/>
              <a:t>any non-whitespace “[^ \t\r\n\f]”</a:t>
            </a:r>
          </a:p>
          <a:p>
            <a:pPr marL="685800" lvl="1"/>
            <a:r>
              <a:rPr lang="en-US" b="1" dirty="0"/>
              <a:t>any character “.”</a:t>
            </a:r>
          </a:p>
          <a:p>
            <a:pPr marL="685800" lvl="1"/>
            <a:r>
              <a:rPr lang="en-US" b="1" dirty="0"/>
              <a:t>0 or more X  “X*:</a:t>
            </a:r>
          </a:p>
          <a:p>
            <a:pPr marL="685800" lvl="1"/>
            <a:r>
              <a:rPr lang="en-US" b="1" dirty="0"/>
              <a:t>1 or more X  “X+”</a:t>
            </a:r>
          </a:p>
          <a:p>
            <a:pPr marL="685800" lvl="1"/>
            <a:r>
              <a:rPr lang="en-US" b="1" dirty="0"/>
              <a:t>0 or 1 X    “X?”</a:t>
            </a:r>
          </a:p>
          <a:p>
            <a:pPr marL="685800" lvl="1"/>
            <a:r>
              <a:rPr lang="en-US" b="1" dirty="0"/>
              <a:t>exactly 3 X  “{3}”</a:t>
            </a:r>
          </a:p>
          <a:p>
            <a:pPr marL="685800" lvl="1"/>
            <a:r>
              <a:rPr lang="en-US" b="1" dirty="0"/>
              <a:t>at least 3 X  “X{3, }“</a:t>
            </a:r>
          </a:p>
          <a:p>
            <a:pPr marL="685800" lvl="1"/>
            <a:r>
              <a:rPr lang="en-US" b="1" dirty="0"/>
              <a:t>3 to 5 X   “X{3, 5}”</a:t>
            </a:r>
          </a:p>
          <a:p>
            <a:pPr marL="685800" lvl="1"/>
            <a:r>
              <a:rPr lang="en-US" b="1" dirty="0"/>
              <a:t>X at beginning  “^X”</a:t>
            </a:r>
          </a:p>
          <a:p>
            <a:pPr marL="685800" lvl="1"/>
            <a:r>
              <a:rPr lang="en-US" b="1" dirty="0"/>
              <a:t>X at end “X$”</a:t>
            </a:r>
          </a:p>
          <a:p>
            <a:pPr marL="685800" lvl="1"/>
            <a:r>
              <a:rPr lang="en-US" b="1" dirty="0"/>
              <a:t>multiline capture  regex(“^.*$”, regex::multiline)</a:t>
            </a:r>
          </a:p>
          <a:p>
            <a:pPr marL="685800" lvl="1"/>
            <a:r>
              <a:rPr lang="en-US" b="1" dirty="0"/>
              <a:t>numbers between 3 and 5    “[3-5]”</a:t>
            </a:r>
          </a:p>
          <a:p>
            <a:pPr marL="400050" lvl="1" indent="0">
              <a:buNone/>
            </a:pPr>
            <a:endParaRPr lang="en-US" b="1" dirty="0"/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65439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E2A534-2D6D-4A53-98B2-2CCF2DCEF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3884612" y="685800"/>
            <a:ext cx="6992394" cy="5243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Introduction to C++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Goals - in this class you will: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Write dozens of C++ programs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Learn basic language syntax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Learn the main variable types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Utilize collections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Code with logic loops and branches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Create functions and classes 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Apply OOP concepts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Learn how to use pointers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Apply testing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Learn to manage exceptions</a:t>
            </a:r>
          </a:p>
          <a:p>
            <a:pPr marL="6858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 ... and especially write dozens of C++ programs</a:t>
            </a:r>
          </a:p>
        </p:txBody>
      </p:sp>
    </p:spTree>
    <p:extLst>
      <p:ext uri="{BB962C8B-B14F-4D97-AF65-F5344CB8AC3E}">
        <p14:creationId xmlns:p14="http://schemas.microsoft.com/office/powerpoint/2010/main" val="27315776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6987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Now you try: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Create a program that accepts user input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Validate the input as numeric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Report to the user the value and twice that value.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Be sure you can validate integers, floating points, positive and negative numbers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427655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9255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if statement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basic 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if (condition) &lt;code here&gt;;</a:t>
            </a:r>
          </a:p>
          <a:p>
            <a:pPr marL="857250" lvl="1" indent="0">
              <a:buNone/>
            </a:pPr>
            <a:r>
              <a:rPr lang="en-US" b="1" dirty="0"/>
              <a:t>if (condition){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1314450" lvl="2" indent="0">
              <a:buNone/>
            </a:pPr>
            <a:r>
              <a:rPr lang="en-US" b="1" dirty="0"/>
              <a:t>//code here</a:t>
            </a:r>
          </a:p>
          <a:p>
            <a:pPr marL="857250" lvl="1" indent="0">
              <a:buNone/>
            </a:pPr>
            <a:r>
              <a:rPr lang="en-US" b="1" dirty="0"/>
              <a:t>}</a:t>
            </a:r>
          </a:p>
          <a:p>
            <a:pPr marL="685800"/>
            <a:r>
              <a:rPr lang="en-US" b="1" dirty="0"/>
              <a:t>upgrades</a:t>
            </a:r>
          </a:p>
          <a:p>
            <a:pPr marL="1143000" lvl="1"/>
            <a:r>
              <a:rPr lang="en-US" b="1" dirty="0"/>
              <a:t>if .. else</a:t>
            </a:r>
          </a:p>
          <a:p>
            <a:pPr marL="1143000" lvl="1"/>
            <a:r>
              <a:rPr lang="en-US" b="1" dirty="0"/>
              <a:t>if .. else if .. else if ..</a:t>
            </a:r>
          </a:p>
          <a:p>
            <a:pPr marL="1143000" lvl="1"/>
            <a:r>
              <a:rPr lang="en-US" b="1" dirty="0"/>
              <a:t>if .. else if .. else</a:t>
            </a:r>
          </a:p>
          <a:p>
            <a:pPr marL="1143000" lvl="1"/>
            <a:r>
              <a:rPr lang="en-US" b="1" dirty="0"/>
              <a:t>nesting possible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42660140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6643009" cy="41523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switch statement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switch (int/char condition){</a:t>
            </a:r>
          </a:p>
          <a:p>
            <a:pPr marL="857250" lvl="1" indent="0">
              <a:buNone/>
            </a:pPr>
            <a:r>
              <a:rPr lang="en-US" b="1" dirty="0"/>
              <a:t>		case &lt;matcher&gt;: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	// code here</a:t>
            </a:r>
          </a:p>
          <a:p>
            <a:pPr marL="857250" lvl="1" indent="0">
              <a:buNone/>
            </a:pPr>
            <a:r>
              <a:rPr lang="en-US" b="1" dirty="0"/>
              <a:t>			break;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default: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	// code for ‘none of the above;</a:t>
            </a:r>
          </a:p>
          <a:p>
            <a:pPr marL="857250" lvl="1" indent="0">
              <a:buNone/>
            </a:pP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90E6B83-092D-4019-A3FF-F8B2A13E7056}"/>
              </a:ext>
            </a:extLst>
          </p:cNvPr>
          <p:cNvSpPr txBox="1">
            <a:spLocks/>
          </p:cNvSpPr>
          <p:nvPr/>
        </p:nvSpPr>
        <p:spPr>
          <a:xfrm>
            <a:off x="4282082" y="3321423"/>
            <a:ext cx="6643009" cy="2868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685800"/>
            <a:r>
              <a:rPr lang="en-US" b="1" dirty="0"/>
              <a:t>conditional expressions (one-liners)</a:t>
            </a:r>
          </a:p>
          <a:p>
            <a:pPr marL="857250" lvl="1" indent="0">
              <a:buFont typeface="Wingdings 3" panose="05040102010807070707" pitchFamily="18" charset="2"/>
              <a:buNone/>
            </a:pPr>
            <a:r>
              <a:rPr lang="en-US" b="1" dirty="0"/>
              <a:t> (condition) ? </a:t>
            </a:r>
            <a:r>
              <a:rPr lang="en-US" b="1" dirty="0" err="1"/>
              <a:t>action_if_true</a:t>
            </a:r>
            <a:r>
              <a:rPr lang="en-US" b="1" dirty="0"/>
              <a:t> : </a:t>
            </a:r>
            <a:r>
              <a:rPr lang="en-US" b="1" dirty="0" err="1"/>
              <a:t>action_if_false</a:t>
            </a:r>
            <a:r>
              <a:rPr lang="en-US" b="1" dirty="0"/>
              <a:t> ;</a:t>
            </a:r>
          </a:p>
          <a:p>
            <a:pPr marL="857250" lvl="1" indent="0">
              <a:buFont typeface="Wingdings 3" panose="05040102010807070707" pitchFamily="18" charset="2"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284103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7268941" cy="5895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400" b="1" dirty="0"/>
              <a:t>f</a:t>
            </a:r>
            <a:r>
              <a:rPr lang="en-US" sz="2400" b="1" dirty="0">
                <a:solidFill>
                  <a:schemeClr val="bg2">
                    <a:lumMod val="75000"/>
                  </a:schemeClr>
                </a:solidFill>
              </a:rPr>
              <a:t>or statement </a:t>
            </a:r>
          </a:p>
          <a:p>
            <a:pPr marL="457200" lvl="1" indent="0">
              <a:buNone/>
            </a:pPr>
            <a:r>
              <a:rPr lang="en-US" sz="2400" b="1" dirty="0">
                <a:solidFill>
                  <a:schemeClr val="bg2">
                    <a:lumMod val="75000"/>
                  </a:schemeClr>
                </a:solidFill>
              </a:rPr>
              <a:t>for ( &lt;loop index </a:t>
            </a:r>
            <a:r>
              <a:rPr lang="en-US" sz="2400" b="1" dirty="0" err="1">
                <a:solidFill>
                  <a:schemeClr val="bg2">
                    <a:lumMod val="75000"/>
                  </a:schemeClr>
                </a:solidFill>
              </a:rPr>
              <a:t>init</a:t>
            </a:r>
            <a:r>
              <a:rPr lang="en-US" sz="2400" b="1" dirty="0">
                <a:solidFill>
                  <a:schemeClr val="bg2">
                    <a:lumMod val="75000"/>
                  </a:schemeClr>
                </a:solidFill>
              </a:rPr>
              <a:t> &gt;; &lt; index check&gt;; &lt;update index&gt;) {</a:t>
            </a:r>
          </a:p>
          <a:p>
            <a:pPr marL="457200" lvl="1" indent="0">
              <a:buNone/>
            </a:pPr>
            <a:r>
              <a:rPr lang="en-US" sz="2400" b="1" dirty="0">
                <a:solidFill>
                  <a:schemeClr val="bg2">
                    <a:lumMod val="75000"/>
                  </a:schemeClr>
                </a:solidFill>
              </a:rPr>
              <a:t>    //     &lt;do stuff&gt;</a:t>
            </a:r>
          </a:p>
          <a:p>
            <a:pPr marL="457200" lvl="1" indent="0">
              <a:buNone/>
            </a:pPr>
            <a:r>
              <a:rPr lang="en-US" sz="2400" b="1" dirty="0"/>
              <a:t>}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400" b="1" dirty="0"/>
              <a:t>break and continue can intervene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400" b="1" dirty="0"/>
              <a:t>There are also “range for” and “</a:t>
            </a:r>
            <a:r>
              <a:rPr lang="en-US" sz="2400" b="1" dirty="0" err="1"/>
              <a:t>for_each</a:t>
            </a:r>
            <a:r>
              <a:rPr lang="en-US" sz="2400" b="1" dirty="0"/>
              <a:t>” options that work on certain collections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400" b="1" dirty="0">
                <a:solidFill>
                  <a:schemeClr val="bg2">
                    <a:lumMod val="75000"/>
                  </a:schemeClr>
                </a:solidFill>
              </a:rPr>
              <a:t>Convenient with a finite number of elements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8153947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4822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2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6448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2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Looping with while statements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File system I/O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Encapsulating code with functions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Encapsulating  data with collections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Maps (dictionaries)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Lists and arrays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Introduction to templates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Vectors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Queues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Data structures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0057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95530" y="755842"/>
            <a:ext cx="6643009" cy="39775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Looping with while statements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Two flavors 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do ..  while</a:t>
            </a:r>
          </a:p>
          <a:p>
            <a:pPr marL="857250" lvl="2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do {</a:t>
            </a:r>
          </a:p>
          <a:p>
            <a:pPr marL="857250" lvl="2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                &lt;do this stuff&gt;</a:t>
            </a:r>
          </a:p>
          <a:p>
            <a:pPr marL="857250" lvl="2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            }   while ( &lt;condition is true&gt; )</a:t>
            </a:r>
          </a:p>
          <a:p>
            <a:pPr marL="685800" lvl="1"/>
            <a:r>
              <a:rPr lang="en-US" b="1" dirty="0"/>
              <a:t>while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</a:t>
            </a:r>
            <a:r>
              <a:rPr lang="en-US" b="1" dirty="0">
                <a:solidFill>
                  <a:schemeClr val="accent2"/>
                </a:solidFill>
              </a:rPr>
              <a:t>while &lt;condition is true&gt;{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			&lt;do this stuff&gt;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		}</a:t>
            </a:r>
          </a:p>
          <a:p>
            <a:pPr marL="400050" lvl="1" indent="0">
              <a:buNone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E755059-E54C-4959-9E58-75C561F694FA}"/>
              </a:ext>
            </a:extLst>
          </p:cNvPr>
          <p:cNvSpPr txBox="1">
            <a:spLocks/>
          </p:cNvSpPr>
          <p:nvPr/>
        </p:nvSpPr>
        <p:spPr>
          <a:xfrm>
            <a:off x="4165542" y="3726238"/>
            <a:ext cx="6643009" cy="237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28600"/>
            <a:r>
              <a:rPr lang="en-US" b="1" dirty="0"/>
              <a:t>Both forms support break and continue</a:t>
            </a:r>
          </a:p>
          <a:p>
            <a:pPr marL="228600"/>
            <a:r>
              <a:rPr lang="en-US" b="1" dirty="0"/>
              <a:t>Convenient with indeterminate number of elements, polling loops, etc.</a:t>
            </a:r>
          </a:p>
          <a:p>
            <a:pPr marL="0" indent="0">
              <a:buNone/>
            </a:pPr>
            <a:r>
              <a:rPr lang="en-US" b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315091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63518" y="271748"/>
            <a:ext cx="7268941" cy="4542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Your turn: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sz="1600" b="1" dirty="0">
                <a:solidFill>
                  <a:schemeClr val="bg2">
                    <a:lumMod val="75000"/>
                  </a:schemeClr>
                </a:solidFill>
              </a:rPr>
              <a:t>Please write a program that solicits a user’s guess of a random number integer.   As the user types in their guess, provide feedback on whether they are too high, too low, or spot-on.</a:t>
            </a:r>
          </a:p>
          <a:p>
            <a:pPr marL="457200" lvl="1" indent="0">
              <a:buNone/>
            </a:pPr>
            <a:r>
              <a:rPr lang="en-US" sz="1600" b="1" dirty="0"/>
              <a:t>When they succeed, offer hearty congratulations and terminate the program.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01239B-CBE1-475F-84AF-B521C06243CB}"/>
              </a:ext>
            </a:extLst>
          </p:cNvPr>
          <p:cNvSpPr txBox="1"/>
          <p:nvPr/>
        </p:nvSpPr>
        <p:spPr>
          <a:xfrm>
            <a:off x="4305848" y="3934631"/>
            <a:ext cx="6469856" cy="138499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457200" lvl="1" indent="0"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Hint:  Here’s how you might get a random number:</a:t>
            </a:r>
          </a:p>
          <a:p>
            <a:pPr marL="457200" lvl="1" indent="0">
              <a:buNone/>
            </a:pPr>
            <a:r>
              <a:rPr lang="en-US" sz="1400" b="1" dirty="0"/>
              <a:t>	</a:t>
            </a:r>
            <a:r>
              <a:rPr lang="en-US" sz="1400" b="1" dirty="0" err="1"/>
              <a:t>srand</a:t>
            </a:r>
            <a:r>
              <a:rPr lang="en-US" sz="1400" b="1" dirty="0"/>
              <a:t>(0);       //creates a random seed</a:t>
            </a:r>
          </a:p>
          <a:p>
            <a:pPr marL="457200" lvl="1" indent="0"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 	number = rand() % 1000 + 1;  // a random number</a:t>
            </a:r>
          </a:p>
          <a:p>
            <a:pPr marL="457200" lvl="1" indent="0">
              <a:buNone/>
            </a:pPr>
            <a:endParaRPr lang="en-US" sz="1400" b="1" dirty="0">
              <a:solidFill>
                <a:schemeClr val="bg2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... which you probably want to print out or override during development.  That should help keep the developer sane ;-)</a:t>
            </a:r>
          </a:p>
        </p:txBody>
      </p:sp>
    </p:spTree>
    <p:extLst>
      <p:ext uri="{BB962C8B-B14F-4D97-AF65-F5344CB8AC3E}">
        <p14:creationId xmlns:p14="http://schemas.microsoft.com/office/powerpoint/2010/main" val="3376121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07316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7843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266329" y="744079"/>
            <a:ext cx="5042647" cy="4752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File system I/O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#include 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fstream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  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ofstream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(),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ifstream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(),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fstream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file streams are the streams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streams are objects that manage flows of serialized data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streams can be opened, closed, and filled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streams in</a:t>
            </a:r>
            <a:r>
              <a:rPr lang="en-US" b="1" dirty="0"/>
              <a:t>clude buffers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buffers may be flushed (but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cout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() automates </a:t>
            </a:r>
            <a:r>
              <a:rPr lang="en-US" b="1" dirty="0"/>
              <a:t>that)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90B566-35EF-4770-B24A-F72562047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30" y="1716420"/>
            <a:ext cx="5989199" cy="323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7099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Writing to a file:</a:t>
            </a:r>
          </a:p>
          <a:p>
            <a:pPr marL="685800" lvl="1"/>
            <a:r>
              <a:rPr lang="en-US" b="1" dirty="0"/>
              <a:t>Create a  stream object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&lt;stream&gt;  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var_name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 (&lt;file name&gt;);</a:t>
            </a:r>
          </a:p>
          <a:p>
            <a:pPr marL="1485900" lvl="3"/>
            <a:r>
              <a:rPr lang="en-US" b="1" dirty="0"/>
              <a:t>std::</a:t>
            </a:r>
            <a:r>
              <a:rPr lang="en-US" b="1" dirty="0" err="1"/>
              <a:t>ofstream</a:t>
            </a:r>
            <a:r>
              <a:rPr lang="en-US" b="1" dirty="0"/>
              <a:t> </a:t>
            </a:r>
            <a:r>
              <a:rPr lang="en-US" b="1" dirty="0" err="1"/>
              <a:t>mystream</a:t>
            </a:r>
            <a:r>
              <a:rPr lang="en-US" b="1" dirty="0"/>
              <a:t> (“my_file_name.txt”);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Check that it worked:</a:t>
            </a:r>
          </a:p>
          <a:p>
            <a:pPr marL="1143000" lvl="2"/>
            <a:r>
              <a:rPr lang="en-US" b="1" dirty="0" err="1"/>
              <a:t>mystream.is_open</a:t>
            </a:r>
            <a:r>
              <a:rPr lang="en-US" b="1" dirty="0"/>
              <a:t>()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/>
              <a:t>Insertion operator injects content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&lt;&lt; “Some content”” &lt;&lt; std::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endl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;</a:t>
            </a:r>
          </a:p>
          <a:p>
            <a:pPr marL="685800" lvl="1"/>
            <a:r>
              <a:rPr lang="en-US" b="1" dirty="0"/>
              <a:t>Flush buffer if needed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&lt;&lt; std::flush;</a:t>
            </a:r>
          </a:p>
          <a:p>
            <a:pPr marL="685800" lvl="1"/>
            <a:r>
              <a:rPr lang="en-US" b="1" dirty="0"/>
              <a:t>Close the stream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mystream.close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();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667249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Reading from a file:</a:t>
            </a:r>
          </a:p>
          <a:p>
            <a:pPr marL="685800" lvl="1"/>
            <a:r>
              <a:rPr lang="en-US" b="1" dirty="0"/>
              <a:t>Create a  stream object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&lt;stream&gt;  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var_name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 (&lt;file name&gt;);</a:t>
            </a:r>
          </a:p>
          <a:p>
            <a:pPr marL="1485900" lvl="3"/>
            <a:r>
              <a:rPr lang="en-US" b="1" dirty="0"/>
              <a:t>std::</a:t>
            </a:r>
            <a:r>
              <a:rPr lang="en-US" b="1" dirty="0" err="1"/>
              <a:t>ofstream</a:t>
            </a:r>
            <a:r>
              <a:rPr lang="en-US" b="1" dirty="0"/>
              <a:t> </a:t>
            </a:r>
            <a:r>
              <a:rPr lang="en-US" b="1" dirty="0" err="1"/>
              <a:t>mystream</a:t>
            </a:r>
            <a:r>
              <a:rPr lang="en-US" b="1" dirty="0"/>
              <a:t> (“my_file_name.txt”);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Check that it worked:</a:t>
            </a:r>
          </a:p>
          <a:p>
            <a:pPr marL="1143000" lvl="2"/>
            <a:r>
              <a:rPr lang="en-US" b="1" dirty="0" err="1"/>
              <a:t>mystream.is_open</a:t>
            </a:r>
            <a:r>
              <a:rPr lang="en-US" b="1" dirty="0"/>
              <a:t>()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/>
              <a:t>Extract some content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content =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getline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, line);</a:t>
            </a:r>
          </a:p>
          <a:p>
            <a:pPr marL="1143000" lvl="2"/>
            <a:r>
              <a:rPr lang="en-US" b="1" dirty="0" err="1"/>
              <a:t>cout</a:t>
            </a:r>
            <a:r>
              <a:rPr lang="en-US" b="1" dirty="0"/>
              <a:t> &lt;&lt; content;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/>
              <a:t>Close the stream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mystream.close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();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72013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03106" y="1132358"/>
            <a:ext cx="6643009" cy="42122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Read and write using file stream pointers:</a:t>
            </a:r>
          </a:p>
          <a:p>
            <a:pPr marL="685800" lvl="1"/>
            <a:r>
              <a:rPr lang="en-US" b="1" dirty="0" err="1"/>
              <a:t>stream.seekp</a:t>
            </a:r>
            <a:r>
              <a:rPr lang="en-US" b="1" dirty="0"/>
              <a:t>() pointer for writing (‘put’)</a:t>
            </a:r>
          </a:p>
          <a:p>
            <a:pPr marL="685800" lvl="1"/>
            <a:r>
              <a:rPr lang="en-US" b="1" dirty="0" err="1"/>
              <a:t>stream.seekg</a:t>
            </a:r>
            <a:r>
              <a:rPr lang="en-US" b="1" dirty="0"/>
              <a:t>() pointer for reading (‘get’)</a:t>
            </a:r>
          </a:p>
          <a:p>
            <a:pPr marL="685800" lvl="1"/>
            <a:r>
              <a:rPr lang="en-US" b="1" dirty="0" err="1"/>
              <a:t>stream.tellp</a:t>
            </a:r>
            <a:r>
              <a:rPr lang="en-US" b="1" dirty="0"/>
              <a:t>()  location of put pointer</a:t>
            </a:r>
          </a:p>
          <a:p>
            <a:pPr marL="685800" lvl="1"/>
            <a:r>
              <a:rPr lang="en-US" b="1" dirty="0" err="1"/>
              <a:t>stream.tellg</a:t>
            </a:r>
            <a:r>
              <a:rPr lang="en-US" b="1" dirty="0"/>
              <a:t>() </a:t>
            </a:r>
            <a:r>
              <a:rPr lang="en-US" b="1" dirty="0" err="1"/>
              <a:t>logation</a:t>
            </a:r>
            <a:r>
              <a:rPr lang="en-US" b="1" dirty="0"/>
              <a:t> of get pointer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596029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6075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Your turn !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Please write a program that reads the file football.txt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(it’s recent AP football standings) and print out all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the schools with “State” in their name.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 should get something like this: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5       Oklahoma State  1291    7       11-1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7       Ohio State            1147    2       10-2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11      Michigan State   877     12      10-2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19      San Diego State 416     22      11-1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21      NC State             310     24      9-3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4455574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8680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6236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Encapsulating code with functions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Functions are isolated namespaces with specific entry points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Functions may take arguments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Arguments may provide ‘hard coded’ values (“by value”) or pointers (“by reference</a:t>
            </a:r>
            <a:r>
              <a:rPr lang="en-US" b="1" dirty="0"/>
              <a:t>”)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Functions may (or may not) return objects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Why are they cool?</a:t>
            </a:r>
          </a:p>
          <a:p>
            <a:pPr marL="685800" lvl="1"/>
            <a:r>
              <a:rPr lang="en-US" b="1" dirty="0"/>
              <a:t>t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hey do one thing, well</a:t>
            </a:r>
          </a:p>
          <a:p>
            <a:pPr marL="685800" lvl="1"/>
            <a:r>
              <a:rPr lang="en-US" b="1" dirty="0"/>
              <a:t>testable</a:t>
            </a:r>
          </a:p>
          <a:p>
            <a:pPr marL="685800" lvl="1"/>
            <a:r>
              <a:rPr lang="en-US" b="1" dirty="0"/>
              <a:t>easily replaced</a:t>
            </a:r>
          </a:p>
          <a:p>
            <a:pPr marL="685800" lvl="1"/>
            <a:r>
              <a:rPr lang="en-US" b="1" dirty="0"/>
              <a:t>streamline main code</a:t>
            </a:r>
          </a:p>
          <a:p>
            <a:pPr marL="685800" lvl="1"/>
            <a:r>
              <a:rPr lang="en-US" b="1" dirty="0"/>
              <a:t>“clean”</a:t>
            </a:r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62626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D047572-A015-4574-9B28-F2ABEC50FA2C}"/>
              </a:ext>
            </a:extLst>
          </p:cNvPr>
          <p:cNvSpPr txBox="1">
            <a:spLocks/>
          </p:cNvSpPr>
          <p:nvPr/>
        </p:nvSpPr>
        <p:spPr>
          <a:xfrm>
            <a:off x="4723338" y="2364759"/>
            <a:ext cx="6643009" cy="3042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Function-related topics</a:t>
            </a:r>
          </a:p>
          <a:p>
            <a:pPr marL="228600"/>
            <a:r>
              <a:rPr lang="en-US" b="1" dirty="0"/>
              <a:t>Syntax</a:t>
            </a:r>
          </a:p>
          <a:p>
            <a:pPr marL="228600"/>
            <a:r>
              <a:rPr lang="en-US" b="1" dirty="0"/>
              <a:t>Declarations versus Definitions</a:t>
            </a:r>
          </a:p>
          <a:p>
            <a:pPr marL="228600"/>
            <a:r>
              <a:rPr lang="en-US" b="1" dirty="0"/>
              <a:t>Scope </a:t>
            </a:r>
          </a:p>
          <a:p>
            <a:pPr marL="228600"/>
            <a:r>
              <a:rPr lang="en-US" b="1" dirty="0"/>
              <a:t>Passing command line </a:t>
            </a:r>
            <a:r>
              <a:rPr lang="en-US" b="1" dirty="0" err="1"/>
              <a:t>args</a:t>
            </a:r>
            <a:r>
              <a:rPr lang="en-US" b="1" dirty="0"/>
              <a:t> to main()</a:t>
            </a:r>
          </a:p>
          <a:p>
            <a:pPr marL="228600"/>
            <a:endParaRPr lang="en-US" b="1" dirty="0"/>
          </a:p>
          <a:p>
            <a:pPr marL="228600"/>
            <a:endParaRPr lang="en-US" b="1" dirty="0"/>
          </a:p>
          <a:p>
            <a:pPr marL="228600"/>
            <a:endParaRPr lang="en-US" b="1" dirty="0"/>
          </a:p>
          <a:p>
            <a:pPr marL="685800" lvl="1"/>
            <a:endParaRPr lang="en-US" b="1" dirty="0"/>
          </a:p>
          <a:p>
            <a:pPr marL="685800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761972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94759" y="-1317928"/>
            <a:ext cx="8398948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Function syntax: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&lt;</a:t>
            </a:r>
            <a:r>
              <a:rPr lang="en-US" b="1" dirty="0" err="1"/>
              <a:t>return_type</a:t>
            </a:r>
            <a:r>
              <a:rPr lang="en-US" b="1" dirty="0"/>
              <a:t>&gt;  &lt;function name&gt;    ( &lt;comma-separated </a:t>
            </a:r>
            <a:r>
              <a:rPr lang="en-US" b="1" dirty="0" err="1"/>
              <a:t>args</a:t>
            </a:r>
            <a:r>
              <a:rPr lang="en-US" b="1" dirty="0"/>
              <a:t>&gt;) {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               &lt;some stuff&gt;              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  }  </a:t>
            </a:r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2539ED-3002-4AA4-88B3-84B01DE3019A}"/>
              </a:ext>
            </a:extLst>
          </p:cNvPr>
          <p:cNvSpPr txBox="1"/>
          <p:nvPr/>
        </p:nvSpPr>
        <p:spPr>
          <a:xfrm>
            <a:off x="4226448" y="2612971"/>
            <a:ext cx="7122869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A simple function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addInts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(int arg1, int arg2)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int sum = arg1 + arg2;   // isolated variable</a:t>
            </a: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return sum;  // not needed if return type is void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11591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854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IDE and command line options (discussion)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ABB49A8-2ACC-4A92-AD04-B98C69BD64A3}"/>
              </a:ext>
            </a:extLst>
          </p:cNvPr>
          <p:cNvGrpSpPr/>
          <p:nvPr/>
        </p:nvGrpSpPr>
        <p:grpSpPr>
          <a:xfrm>
            <a:off x="3869733" y="768086"/>
            <a:ext cx="7953375" cy="1295400"/>
            <a:chOff x="3869733" y="768086"/>
            <a:chExt cx="7953375" cy="12954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4C11A28-6160-43E2-9608-30137B38A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9733" y="768086"/>
              <a:ext cx="7953375" cy="12954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F4135E3-1FA6-43B2-839A-FADA68194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39150" y="1837570"/>
              <a:ext cx="781050" cy="180975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5F921D0-E569-4B19-A9DA-801699AAA8BA}"/>
                </a:ext>
              </a:extLst>
            </p:cNvPr>
            <p:cNvSpPr/>
            <p:nvPr/>
          </p:nvSpPr>
          <p:spPr>
            <a:xfrm>
              <a:off x="7519849" y="1560114"/>
              <a:ext cx="635726" cy="1809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55B940E-B00A-4EF4-A53F-581773C7CC5A}"/>
              </a:ext>
            </a:extLst>
          </p:cNvPr>
          <p:cNvSpPr txBox="1"/>
          <p:nvPr/>
        </p:nvSpPr>
        <p:spPr>
          <a:xfrm>
            <a:off x="4282083" y="2225660"/>
            <a:ext cx="6104708" cy="1384995"/>
          </a:xfrm>
          <a:prstGeom prst="rect">
            <a:avLst/>
          </a:prstGeom>
          <a:noFill/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#  g++ is gnu’s </a:t>
            </a:r>
            <a:r>
              <a:rPr lang="en-US" sz="1400" dirty="0" err="1"/>
              <a:t>c++</a:t>
            </a:r>
            <a:r>
              <a:rPr lang="en-US" sz="1400" dirty="0"/>
              <a:t> compiler</a:t>
            </a:r>
          </a:p>
          <a:p>
            <a:endParaRPr lang="en-US" sz="1400" dirty="0"/>
          </a:p>
          <a:p>
            <a:r>
              <a:rPr lang="en-US" sz="1400" dirty="0"/>
              <a:t>$  g++ -o hello.exe hello.cpp</a:t>
            </a:r>
          </a:p>
          <a:p>
            <a:r>
              <a:rPr lang="en-US" sz="1400" dirty="0"/>
              <a:t>$  ./hello</a:t>
            </a:r>
          </a:p>
          <a:p>
            <a:endParaRPr lang="en-US" sz="1400" dirty="0"/>
          </a:p>
          <a:p>
            <a:r>
              <a:rPr lang="en-US" sz="1400" dirty="0"/>
              <a:t>“Hello World”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A84657-5FC5-4AA8-87C5-30B0F582E3AC}"/>
              </a:ext>
            </a:extLst>
          </p:cNvPr>
          <p:cNvSpPr txBox="1"/>
          <p:nvPr/>
        </p:nvSpPr>
        <p:spPr>
          <a:xfrm>
            <a:off x="4282083" y="3843145"/>
            <a:ext cx="6104708" cy="2246769"/>
          </a:xfrm>
          <a:prstGeom prst="rect">
            <a:avLst/>
          </a:prstGeom>
          <a:noFill/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$  g++ -save-temps -o hello.exe hello.cpp</a:t>
            </a:r>
          </a:p>
          <a:p>
            <a:r>
              <a:rPr lang="en-US" sz="1400" dirty="0">
                <a:solidFill>
                  <a:schemeClr val="bg1"/>
                </a:solidFill>
              </a:rPr>
              <a:t>$  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Mode                 </a:t>
            </a:r>
            <a:r>
              <a:rPr lang="en-US" sz="1400" dirty="0" err="1">
                <a:solidFill>
                  <a:schemeClr val="bg1"/>
                </a:solidFill>
              </a:rPr>
              <a:t>LastWriteTime</a:t>
            </a:r>
            <a:r>
              <a:rPr lang="en-US" sz="1400" dirty="0">
                <a:solidFill>
                  <a:schemeClr val="bg1"/>
                </a:solidFill>
              </a:rPr>
              <a:t>         Length Name</a:t>
            </a:r>
          </a:p>
          <a:p>
            <a:r>
              <a:rPr lang="en-US" sz="1400" dirty="0">
                <a:solidFill>
                  <a:schemeClr val="bg1"/>
                </a:solidFill>
              </a:rPr>
              <a:t>----                 -------------         ------ ----</a:t>
            </a:r>
          </a:p>
          <a:p>
            <a:r>
              <a:rPr lang="en-US" sz="1400" dirty="0">
                <a:solidFill>
                  <a:schemeClr val="bg1"/>
                </a:solidFill>
              </a:rPr>
              <a:t>-a----        11/10/2021   1:32 PM             88 hello.cpp</a:t>
            </a:r>
          </a:p>
          <a:p>
            <a:r>
              <a:rPr lang="en-US" sz="1400" dirty="0">
                <a:solidFill>
                  <a:schemeClr val="bg1"/>
                </a:solidFill>
              </a:rPr>
              <a:t>-a----        11/23/2021   1:26 PM         131063 hello.exe</a:t>
            </a:r>
          </a:p>
          <a:p>
            <a:r>
              <a:rPr lang="en-US" sz="1400" dirty="0">
                <a:solidFill>
                  <a:schemeClr val="bg1"/>
                </a:solidFill>
              </a:rPr>
              <a:t>-a----        11/23/2021   1:26 PM         539060 </a:t>
            </a:r>
            <a:r>
              <a:rPr lang="en-US" sz="1400" dirty="0" err="1">
                <a:solidFill>
                  <a:schemeClr val="bg1"/>
                </a:solidFill>
              </a:rPr>
              <a:t>hello.ii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-a----        11/23/2021   1:26 PM           1839 </a:t>
            </a:r>
            <a:r>
              <a:rPr lang="en-US" sz="1400" dirty="0" err="1">
                <a:solidFill>
                  <a:schemeClr val="bg1"/>
                </a:solidFill>
              </a:rPr>
              <a:t>hello.o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-a----        11/23/2021   1:26 PM           2400 </a:t>
            </a:r>
            <a:r>
              <a:rPr lang="en-US" sz="1400" dirty="0" err="1">
                <a:solidFill>
                  <a:schemeClr val="bg1"/>
                </a:solidFill>
              </a:rPr>
              <a:t>hello.s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B95B36-AE19-4110-BBE6-0D05C2F77ABC}"/>
              </a:ext>
            </a:extLst>
          </p:cNvPr>
          <p:cNvSpPr txBox="1"/>
          <p:nvPr/>
        </p:nvSpPr>
        <p:spPr>
          <a:xfrm>
            <a:off x="4240550" y="6322404"/>
            <a:ext cx="6104708" cy="307777"/>
          </a:xfrm>
          <a:prstGeom prst="rect">
            <a:avLst/>
          </a:prstGeom>
          <a:noFill/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$  g++ -o hello.exe hello.cpp</a:t>
            </a:r>
          </a:p>
        </p:txBody>
      </p:sp>
    </p:spTree>
    <p:extLst>
      <p:ext uri="{BB962C8B-B14F-4D97-AF65-F5344CB8AC3E}">
        <p14:creationId xmlns:p14="http://schemas.microsoft.com/office/powerpoint/2010/main" val="2320769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98052" y="-665747"/>
            <a:ext cx="7956178" cy="3536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Function Declaration versus Definition: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2539ED-3002-4AA4-88B3-84B01DE3019A}"/>
              </a:ext>
            </a:extLst>
          </p:cNvPr>
          <p:cNvSpPr txBox="1"/>
          <p:nvPr/>
        </p:nvSpPr>
        <p:spPr>
          <a:xfrm>
            <a:off x="4414706" y="1258275"/>
            <a:ext cx="7122869" cy="501675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addInts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() is defined before use in main()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addInts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(int arg1, int arg2){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int sum = arg1 + arg2;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return sum;  // not needed if return type is void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int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multInts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(int, int)  //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multInts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() is DECLARED here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main(){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addInts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(1, 2);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multInts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(1, 2);	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multInts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() is DEFINED here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multInts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(int arg1, int arg2){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	return arg1 * arg2;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595857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20057" y="1352009"/>
            <a:ext cx="7956178" cy="4497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Passing data into functions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r>
              <a:rPr lang="en-US" b="1" dirty="0"/>
              <a:t>By value</a:t>
            </a:r>
          </a:p>
          <a:p>
            <a:pPr lvl="1"/>
            <a:r>
              <a:rPr lang="en-US" b="1" dirty="0"/>
              <a:t>(usually) the default, exception is arrays</a:t>
            </a:r>
          </a:p>
          <a:p>
            <a:pPr lvl="1"/>
            <a:r>
              <a:rPr lang="en-US" b="1" dirty="0"/>
              <a:t>passes a new object – a hard copy – to function</a:t>
            </a:r>
          </a:p>
          <a:p>
            <a:pPr lvl="1"/>
            <a:r>
              <a:rPr lang="en-US" b="1" dirty="0"/>
              <a:t>function operates in isolation</a:t>
            </a:r>
          </a:p>
          <a:p>
            <a:pPr lvl="1"/>
            <a:r>
              <a:rPr lang="en-US" b="1" dirty="0"/>
              <a:t>original is safe, but at a cost</a:t>
            </a:r>
          </a:p>
          <a:p>
            <a:r>
              <a:rPr lang="en-US" b="1" dirty="0"/>
              <a:t>By reference</a:t>
            </a:r>
          </a:p>
          <a:p>
            <a:pPr lvl="1"/>
            <a:r>
              <a:rPr lang="en-US" b="1" dirty="0"/>
              <a:t>pass the address of the object</a:t>
            </a:r>
          </a:p>
          <a:p>
            <a:pPr lvl="1"/>
            <a:r>
              <a:rPr lang="en-US" b="1" dirty="0"/>
              <a:t>no new object is created</a:t>
            </a:r>
          </a:p>
          <a:p>
            <a:pPr lvl="1"/>
            <a:r>
              <a:rPr lang="en-US" b="1" dirty="0"/>
              <a:t>values at the address are directly manipulated by function</a:t>
            </a:r>
          </a:p>
          <a:p>
            <a:pPr lvl="1"/>
            <a:r>
              <a:rPr lang="en-US" b="1" dirty="0"/>
              <a:t>original is changed</a:t>
            </a:r>
          </a:p>
          <a:p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813612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58692" y="520540"/>
            <a:ext cx="7956178" cy="3536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Passing command line </a:t>
            </a:r>
            <a:r>
              <a:rPr lang="en-US" b="1" dirty="0" err="1"/>
              <a:t>args</a:t>
            </a:r>
            <a:r>
              <a:rPr lang="en-US" b="1" dirty="0"/>
              <a:t> to main()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err="1"/>
              <a:t>argc</a:t>
            </a:r>
            <a:r>
              <a:rPr lang="en-US" b="1" dirty="0"/>
              <a:t> passed in by value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err="1"/>
              <a:t>argv</a:t>
            </a:r>
            <a:r>
              <a:rPr lang="en-US" b="1" dirty="0"/>
              <a:t> passed in by reference</a:t>
            </a:r>
          </a:p>
          <a:p>
            <a:pPr marL="0" indent="0">
              <a:buNone/>
            </a:pPr>
            <a:endParaRPr lang="en-US" b="1" dirty="0"/>
          </a:p>
          <a:p>
            <a:pPr marL="685800" lvl="1"/>
            <a:r>
              <a:rPr lang="en-US" b="1" dirty="0" err="1"/>
              <a:t>argc</a:t>
            </a:r>
            <a:r>
              <a:rPr lang="en-US" b="1" dirty="0"/>
              <a:t> is argument count (</a:t>
            </a:r>
            <a:r>
              <a:rPr lang="en-US" b="1" dirty="0" err="1"/>
              <a:t>args</a:t>
            </a:r>
            <a:r>
              <a:rPr lang="en-US" b="1" dirty="0"/>
              <a:t> + program name)</a:t>
            </a:r>
          </a:p>
          <a:p>
            <a:pPr marL="685800" lvl="1"/>
            <a:r>
              <a:rPr lang="en-US" b="1" dirty="0" err="1"/>
              <a:t>argv</a:t>
            </a:r>
            <a:r>
              <a:rPr lang="en-US" b="1" dirty="0"/>
              <a:t> is the argument vector (an array of char pointers)</a:t>
            </a:r>
          </a:p>
          <a:p>
            <a:pPr marL="685800" lvl="1"/>
            <a:r>
              <a:rPr lang="en-US" b="1" dirty="0" err="1"/>
              <a:t>argv</a:t>
            </a:r>
            <a:r>
              <a:rPr lang="en-US" b="1" dirty="0"/>
              <a:t>[0] is the name of the program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2539ED-3002-4AA4-88B3-84B01DE3019A}"/>
              </a:ext>
            </a:extLst>
          </p:cNvPr>
          <p:cNvSpPr txBox="1"/>
          <p:nvPr/>
        </p:nvSpPr>
        <p:spPr>
          <a:xfrm>
            <a:off x="4065082" y="3536693"/>
            <a:ext cx="7122869" cy="304698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char**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"Number of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: " &lt;&lt;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for (int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 ++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[" 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 "] : "&lt;&lt;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&lt;&lt; "\n";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	//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[0] is name of program 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//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[1] is the first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arg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provided at command line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//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[2] is the second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... (etc.)</a:t>
            </a: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return 0;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6941501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20057" y="1352009"/>
            <a:ext cx="7956178" cy="4497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Scope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r>
              <a:rPr lang="en-US" b="1" dirty="0"/>
              <a:t>Global</a:t>
            </a:r>
          </a:p>
          <a:p>
            <a:pPr lvl="1"/>
            <a:r>
              <a:rPr lang="en-US" b="1" dirty="0"/>
              <a:t>external to functions, classes</a:t>
            </a:r>
          </a:p>
          <a:p>
            <a:pPr lvl="1"/>
            <a:r>
              <a:rPr lang="en-US" b="1" dirty="0"/>
              <a:t>available within functions, classes</a:t>
            </a:r>
          </a:p>
          <a:p>
            <a:pPr lvl="1"/>
            <a:r>
              <a:rPr lang="en-US" b="1" u="sng" dirty="0"/>
              <a:t>can be changed</a:t>
            </a:r>
            <a:r>
              <a:rPr lang="en-US" b="1" dirty="0"/>
              <a:t> from within functions, classes</a:t>
            </a:r>
          </a:p>
          <a:p>
            <a:r>
              <a:rPr lang="en-US" b="1" dirty="0"/>
              <a:t>Local</a:t>
            </a:r>
          </a:p>
          <a:p>
            <a:pPr lvl="1"/>
            <a:r>
              <a:rPr lang="en-US" b="1" dirty="0"/>
              <a:t>internal to functions, classes, etc.</a:t>
            </a:r>
          </a:p>
          <a:p>
            <a:pPr lvl="1"/>
            <a:r>
              <a:rPr lang="en-US" b="1" dirty="0"/>
              <a:t>variables declared within: while, for, if, and switch are local to block</a:t>
            </a:r>
          </a:p>
          <a:p>
            <a:pPr lvl="1"/>
            <a:r>
              <a:rPr lang="en-US" b="1" dirty="0"/>
              <a:t>sort of a “private copy” of the value</a:t>
            </a:r>
          </a:p>
          <a:p>
            <a:r>
              <a:rPr lang="en-US" b="1" dirty="0"/>
              <a:t>Namespaces</a:t>
            </a:r>
          </a:p>
          <a:p>
            <a:pPr lvl="1"/>
            <a:r>
              <a:rPr lang="en-US" b="1" dirty="0"/>
              <a:t>lookup tables matching names to values</a:t>
            </a:r>
          </a:p>
          <a:p>
            <a:pPr lvl="1"/>
            <a:r>
              <a:rPr lang="en-US" b="1" dirty="0"/>
              <a:t>can be nested</a:t>
            </a:r>
          </a:p>
          <a:p>
            <a:pPr lvl="1"/>
            <a:r>
              <a:rPr lang="en-US" b="1" dirty="0"/>
              <a:t>use the :: (scope resolution) operator to drill down through nested layers</a:t>
            </a:r>
          </a:p>
          <a:p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8303821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629429" y="190691"/>
            <a:ext cx="7022560" cy="55059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1400" b="1" dirty="0"/>
              <a:t>Your turn:</a:t>
            </a:r>
          </a:p>
          <a:p>
            <a:pPr marL="0" indent="0">
              <a:buNone/>
            </a:pPr>
            <a:r>
              <a:rPr lang="en-US" sz="1400" b="1" dirty="0"/>
              <a:t>Here, the ‘ask’ is that you write a modular program using short, single-purpose functions, working in concert.   Please: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/>
              <a:t>Capture the user’s input in the main() function.  Input should have two integers followed by the word mod or </a:t>
            </a:r>
            <a:r>
              <a:rPr lang="en-US" sz="1400" b="1" dirty="0" err="1"/>
              <a:t>mul</a:t>
            </a:r>
            <a:r>
              <a:rPr lang="en-US" sz="1400" b="1" dirty="0"/>
              <a:t> ... something like: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./</a:t>
            </a:r>
            <a:r>
              <a:rPr lang="en-US" sz="1400" b="1" dirty="0" err="1"/>
              <a:t>myprogram</a:t>
            </a:r>
            <a:r>
              <a:rPr lang="en-US" sz="1400" b="1" dirty="0"/>
              <a:t>  2  3  </a:t>
            </a:r>
            <a:r>
              <a:rPr lang="en-US" sz="1400" b="1" dirty="0" err="1"/>
              <a:t>mul</a:t>
            </a:r>
            <a:r>
              <a:rPr lang="en-US" sz="1400" b="1" dirty="0"/>
              <a:t>    OR   ./</a:t>
            </a:r>
            <a:r>
              <a:rPr lang="en-US" sz="1400" b="1" dirty="0" err="1"/>
              <a:t>myprobram</a:t>
            </a:r>
            <a:r>
              <a:rPr lang="en-US" sz="1400" b="1" dirty="0"/>
              <a:t> 2 4 mod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/>
              <a:t>In main() call function </a:t>
            </a:r>
            <a:r>
              <a:rPr lang="en-US" sz="1400" b="1" dirty="0" err="1"/>
              <a:t>countArgs</a:t>
            </a:r>
            <a:r>
              <a:rPr lang="en-US" sz="1400" b="1" dirty="0"/>
              <a:t>() with all the user inputs.  </a:t>
            </a:r>
            <a:r>
              <a:rPr lang="en-US" sz="1400" b="1" dirty="0" err="1"/>
              <a:t>countArgs</a:t>
            </a:r>
            <a:r>
              <a:rPr lang="en-US" sz="1400" b="1" dirty="0"/>
              <a:t>():	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returns true if 3 </a:t>
            </a:r>
            <a:r>
              <a:rPr lang="en-US" sz="1400" b="1" dirty="0" err="1"/>
              <a:t>args</a:t>
            </a:r>
            <a:r>
              <a:rPr lang="en-US" sz="1400" b="1" dirty="0"/>
              <a:t> were provided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yells at the user and exits if exactly 3 arguments were not provided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exit(2);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/>
              <a:t>If </a:t>
            </a:r>
            <a:r>
              <a:rPr lang="en-US" sz="1400" b="1" dirty="0" err="1"/>
              <a:t>countArgs</a:t>
            </a:r>
            <a:r>
              <a:rPr lang="en-US" sz="1400" b="1" dirty="0"/>
              <a:t>() returns true, main() should call the function </a:t>
            </a:r>
            <a:r>
              <a:rPr lang="en-US" sz="1400" b="1" dirty="0" err="1"/>
              <a:t>pickOperation</a:t>
            </a:r>
            <a:r>
              <a:rPr lang="en-US" sz="1400" b="1" dirty="0"/>
              <a:t>() , passing along  all the user input as arguments.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 err="1"/>
              <a:t>pickOperations</a:t>
            </a:r>
            <a:r>
              <a:rPr lang="en-US" sz="1400" b="1" dirty="0"/>
              <a:t>():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calls  function </a:t>
            </a:r>
            <a:r>
              <a:rPr lang="en-US" sz="1400" b="1" dirty="0" err="1"/>
              <a:t>doModulus</a:t>
            </a:r>
            <a:r>
              <a:rPr lang="en-US" sz="1400" b="1" dirty="0"/>
              <a:t>() if ‘mod’ is specified; or calls  function  </a:t>
            </a:r>
            <a:r>
              <a:rPr lang="en-US" sz="1400" b="1" dirty="0" err="1"/>
              <a:t>doMult</a:t>
            </a:r>
            <a:r>
              <a:rPr lang="en-US" sz="1400" b="1" dirty="0"/>
              <a:t>() if ‘</a:t>
            </a:r>
            <a:r>
              <a:rPr lang="en-US" sz="1400" b="1" dirty="0" err="1"/>
              <a:t>mul</a:t>
            </a:r>
            <a:r>
              <a:rPr lang="en-US" sz="1400" b="1" dirty="0"/>
              <a:t>’ is specified;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yells at the user and exits if the operation is neither mod nor </a:t>
            </a:r>
            <a:r>
              <a:rPr lang="en-US" sz="1400" b="1" dirty="0" err="1"/>
              <a:t>mul</a:t>
            </a:r>
            <a:endParaRPr lang="en-US" sz="1400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returns the results of </a:t>
            </a:r>
            <a:r>
              <a:rPr lang="en-US" sz="1400" b="1" dirty="0" err="1"/>
              <a:t>doModulus</a:t>
            </a:r>
            <a:r>
              <a:rPr lang="en-US" sz="1400" b="1" dirty="0"/>
              <a:t>() or </a:t>
            </a:r>
            <a:r>
              <a:rPr lang="en-US" sz="1400" b="1" dirty="0" err="1"/>
              <a:t>doMult</a:t>
            </a:r>
            <a:r>
              <a:rPr lang="en-US" sz="1400" b="1" dirty="0"/>
              <a:t> to the calling function.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/>
              <a:t>functions </a:t>
            </a:r>
            <a:r>
              <a:rPr lang="en-US" sz="1400" b="1" dirty="0" err="1"/>
              <a:t>doModulus</a:t>
            </a:r>
            <a:r>
              <a:rPr lang="en-US" sz="1400" b="1" dirty="0"/>
              <a:t>() and </a:t>
            </a:r>
            <a:r>
              <a:rPr lang="en-US" sz="1400" b="1" dirty="0" err="1"/>
              <a:t>doMult</a:t>
            </a:r>
            <a:r>
              <a:rPr lang="en-US" sz="1400" b="1" dirty="0"/>
              <a:t>() take two input arguments and return the required result to the calling function.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133439" y="190691"/>
            <a:ext cx="3150595" cy="2500180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662ACC7-E52A-4711-891C-0632BE3B80E7}"/>
              </a:ext>
            </a:extLst>
          </p:cNvPr>
          <p:cNvSpPr txBox="1">
            <a:spLocks/>
          </p:cNvSpPr>
          <p:nvPr/>
        </p:nvSpPr>
        <p:spPr>
          <a:xfrm>
            <a:off x="4272457" y="1504409"/>
            <a:ext cx="7022560" cy="55059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Wingdings 3" panose="05040102010807070707" pitchFamily="18" charset="2"/>
              <a:buNone/>
            </a:pPr>
            <a:r>
              <a:rPr lang="en-US" b="1" dirty="0"/>
              <a:t>			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685800" lvl="1"/>
            <a:endParaRPr lang="en-US" b="1" dirty="0"/>
          </a:p>
          <a:p>
            <a:pPr marL="685800"/>
            <a:endParaRPr lang="en-US" b="1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10CE6D2-ED6F-49FC-B45B-4CBDA9A233C1}"/>
              </a:ext>
            </a:extLst>
          </p:cNvPr>
          <p:cNvSpPr txBox="1">
            <a:spLocks/>
          </p:cNvSpPr>
          <p:nvPr/>
        </p:nvSpPr>
        <p:spPr>
          <a:xfrm>
            <a:off x="387739" y="3331218"/>
            <a:ext cx="4241690" cy="5058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// declare functions here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// define these functions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  main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</a:t>
            </a:r>
            <a:r>
              <a:rPr lang="en-US" b="1" dirty="0" err="1"/>
              <a:t>countArgs</a:t>
            </a: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</a:t>
            </a:r>
            <a:r>
              <a:rPr lang="en-US" b="1" dirty="0" err="1"/>
              <a:t>pickOperations</a:t>
            </a: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	</a:t>
            </a:r>
            <a:r>
              <a:rPr lang="en-US" b="1" dirty="0" err="1"/>
              <a:t>doModulo</a:t>
            </a: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	</a:t>
            </a:r>
            <a:r>
              <a:rPr lang="en-US" b="1" dirty="0" err="1"/>
              <a:t>doMult</a:t>
            </a: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		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685800" lvl="1"/>
            <a:endParaRPr lang="en-US" b="1" dirty="0"/>
          </a:p>
          <a:p>
            <a:pPr marL="685800"/>
            <a:endParaRPr lang="en-US" b="1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93390C-B1AA-4845-A582-C20D122A33B7}"/>
              </a:ext>
            </a:extLst>
          </p:cNvPr>
          <p:cNvSpPr txBox="1">
            <a:spLocks/>
          </p:cNvSpPr>
          <p:nvPr/>
        </p:nvSpPr>
        <p:spPr>
          <a:xfrm>
            <a:off x="5331887" y="6074957"/>
            <a:ext cx="6860113" cy="622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		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sz="5600" b="1" dirty="0">
                <a:solidFill>
                  <a:srgbClr val="FFC000"/>
                </a:solidFill>
              </a:rPr>
              <a:t>Possible user experience: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sz="5600" b="1" dirty="0">
                <a:solidFill>
                  <a:srgbClr val="FFC000"/>
                </a:solidFill>
              </a:rPr>
              <a:t>$  ./</a:t>
            </a:r>
            <a:r>
              <a:rPr lang="en-US" sz="5600" b="1" dirty="0" err="1">
                <a:solidFill>
                  <a:srgbClr val="FFC000"/>
                </a:solidFill>
              </a:rPr>
              <a:t>myprogram</a:t>
            </a:r>
            <a:r>
              <a:rPr lang="en-US" sz="5600" b="1" dirty="0">
                <a:solidFill>
                  <a:srgbClr val="FFC000"/>
                </a:solidFill>
              </a:rPr>
              <a:t>  3   4   </a:t>
            </a:r>
            <a:r>
              <a:rPr lang="en-US" sz="5600" b="1" dirty="0" err="1">
                <a:solidFill>
                  <a:srgbClr val="FFC000"/>
                </a:solidFill>
              </a:rPr>
              <a:t>mul</a:t>
            </a:r>
            <a:r>
              <a:rPr lang="en-US" sz="5600" b="1" dirty="0">
                <a:solidFill>
                  <a:srgbClr val="FFC000"/>
                </a:solidFill>
              </a:rPr>
              <a:t>            $ ./</a:t>
            </a:r>
            <a:r>
              <a:rPr lang="en-US" sz="5600" b="1" dirty="0" err="1">
                <a:solidFill>
                  <a:srgbClr val="FFC000"/>
                </a:solidFill>
              </a:rPr>
              <a:t>myprogram</a:t>
            </a:r>
            <a:r>
              <a:rPr lang="en-US" sz="5600" b="1" dirty="0">
                <a:solidFill>
                  <a:srgbClr val="FFC000"/>
                </a:solidFill>
              </a:rPr>
              <a:t>  3   4    gak!!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sz="5600" b="1" dirty="0">
                <a:solidFill>
                  <a:srgbClr val="FFC000"/>
                </a:solidFill>
              </a:rPr>
              <a:t>result is 12                                         Dude, I don’t do gak.</a:t>
            </a:r>
          </a:p>
          <a:p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685800" lvl="1"/>
            <a:endParaRPr lang="en-US" b="1" dirty="0"/>
          </a:p>
          <a:p>
            <a:pPr marL="685800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1851900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710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20057" y="1352009"/>
            <a:ext cx="7956178" cy="3536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Containers</a:t>
            </a:r>
          </a:p>
          <a:p>
            <a:r>
              <a:rPr lang="en-US" b="1" dirty="0"/>
              <a:t>C++ has several container objects</a:t>
            </a:r>
          </a:p>
          <a:p>
            <a:r>
              <a:rPr lang="en-US" b="1" dirty="0"/>
              <a:t>Most (by default) can be passed by value.</a:t>
            </a:r>
          </a:p>
          <a:p>
            <a:r>
              <a:rPr lang="en-US" b="1" dirty="0"/>
              <a:t>Many are part of the C++ Standard Template Library (STL)</a:t>
            </a:r>
          </a:p>
          <a:p>
            <a:r>
              <a:rPr lang="en-US" b="1" dirty="0"/>
              <a:t>The STL provides compile-time polymorphism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36535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Important container objects</a:t>
            </a:r>
          </a:p>
          <a:p>
            <a:pPr marL="685800" lvl="1"/>
            <a:r>
              <a:rPr lang="en-US" b="1" dirty="0"/>
              <a:t>Sequences</a:t>
            </a:r>
          </a:p>
          <a:p>
            <a:pPr marL="1143000" lvl="2"/>
            <a:r>
              <a:rPr lang="en-US" b="1" dirty="0"/>
              <a:t>vector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array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list,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forward_list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1143000" lvl="2"/>
            <a:r>
              <a:rPr lang="en-US" b="1" dirty="0"/>
              <a:t>deque  (stack for LIFO, queue for FIFO, </a:t>
            </a:r>
            <a:r>
              <a:rPr lang="en-US" b="1" dirty="0" err="1"/>
              <a:t>priority_queue</a:t>
            </a:r>
            <a:r>
              <a:rPr lang="en-US" b="1" dirty="0"/>
              <a:t>)</a:t>
            </a:r>
          </a:p>
          <a:p>
            <a:pPr marL="685800" lvl="1"/>
            <a:r>
              <a:rPr lang="en-US" b="1" dirty="0"/>
              <a:t>Dictionary-like (associative)</a:t>
            </a:r>
          </a:p>
          <a:p>
            <a:pPr marL="1143000" lvl="2"/>
            <a:r>
              <a:rPr lang="en-US" b="1" dirty="0"/>
              <a:t>set (multiset for non-unique)</a:t>
            </a:r>
          </a:p>
          <a:p>
            <a:pPr marL="1143000" lvl="2"/>
            <a:r>
              <a:rPr lang="en-US" b="1" dirty="0"/>
              <a:t>map (multimap)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													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1880431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What container to use:</a:t>
            </a:r>
          </a:p>
          <a:p>
            <a:pPr marL="685800" lvl="1"/>
            <a:r>
              <a:rPr lang="en-US" b="1" dirty="0"/>
              <a:t>vector:   easiest sequential container, generally</a:t>
            </a:r>
          </a:p>
          <a:p>
            <a:pPr marL="685800" lvl="1"/>
            <a:r>
              <a:rPr lang="en-US" b="1" dirty="0"/>
              <a:t>array:  if the size is fixed and you want speed</a:t>
            </a:r>
          </a:p>
          <a:p>
            <a:pPr marL="685800" lvl="1"/>
            <a:r>
              <a:rPr lang="en-US" b="1" dirty="0"/>
              <a:t>deque: if you usually add elements at either end</a:t>
            </a:r>
          </a:p>
          <a:p>
            <a:pPr marL="685800" lvl="1"/>
            <a:r>
              <a:rPr lang="en-US" b="1" dirty="0"/>
              <a:t>list:  if you usually add elements in the middle (no random access, though)</a:t>
            </a:r>
          </a:p>
          <a:p>
            <a:pPr marL="685800" lvl="1"/>
            <a:r>
              <a:rPr lang="en-US" b="1" dirty="0"/>
              <a:t>string:  if you just have characters.</a:t>
            </a:r>
          </a:p>
          <a:p>
            <a:pPr marL="685800" lvl="1"/>
            <a:r>
              <a:rPr lang="en-US" b="1" dirty="0"/>
              <a:t>map:  best for </a:t>
            </a:r>
            <a:r>
              <a:rPr lang="en-US" b="1" dirty="0" err="1"/>
              <a:t>key:value</a:t>
            </a:r>
            <a:r>
              <a:rPr lang="en-US" b="1" dirty="0"/>
              <a:t> pairs if order matters</a:t>
            </a:r>
          </a:p>
          <a:p>
            <a:pPr marL="685800" lvl="1"/>
            <a:r>
              <a:rPr lang="en-US" b="1" dirty="0"/>
              <a:t>unordered map:   more efficient, but random</a:t>
            </a:r>
          </a:p>
          <a:p>
            <a:pPr marL="685800" lvl="1"/>
            <a:endParaRPr lang="en-US" b="1" dirty="0"/>
          </a:p>
          <a:p>
            <a:pPr marL="685800" lvl="1"/>
            <a:r>
              <a:rPr lang="en-US" b="1" dirty="0"/>
              <a:t>Memory nuances:</a:t>
            </a:r>
          </a:p>
          <a:p>
            <a:pPr marL="1143000" lvl="2"/>
            <a:r>
              <a:rPr lang="en-US" b="1" dirty="0"/>
              <a:t>contiguous:  vector, array, string</a:t>
            </a:r>
          </a:p>
          <a:p>
            <a:pPr marL="1143000" lvl="2"/>
            <a:r>
              <a:rPr lang="en-US" b="1" dirty="0"/>
              <a:t>chunks:  deque</a:t>
            </a:r>
          </a:p>
          <a:p>
            <a:pPr marL="1143000" lvl="2"/>
            <a:r>
              <a:rPr lang="en-US" b="1" dirty="0"/>
              <a:t>nodes:  list </a:t>
            </a:r>
          </a:p>
          <a:p>
            <a:pPr marL="1485900" lvl="3"/>
            <a:r>
              <a:rPr lang="en-US" b="1" dirty="0"/>
              <a:t>every element knows its value and where the next is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													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567578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075611" y="312088"/>
            <a:ext cx="7694023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More about vectors</a:t>
            </a:r>
          </a:p>
          <a:p>
            <a:pPr marL="685800" lvl="1"/>
            <a:r>
              <a:rPr lang="en-US" b="1" dirty="0"/>
              <a:t>All-purpose container for homogenous data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Flexible, mutable</a:t>
            </a:r>
          </a:p>
          <a:p>
            <a:pPr marL="685800" lvl="1"/>
            <a:r>
              <a:rPr lang="en-US" b="1" dirty="0"/>
              <a:t>Contain data and metadata (size, etc.)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/>
              <a:t>Part of the STL, so generic constructors possible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We can use a template class to report values</a:t>
            </a:r>
          </a:p>
          <a:p>
            <a:pPr marL="685800" lvl="1"/>
            <a:r>
              <a:rPr lang="en-US" b="1" dirty="0"/>
              <a:t>Support their own version of iterators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Extensible to higher dimensions:</a:t>
            </a:r>
          </a:p>
          <a:p>
            <a:pPr marL="1143000" lvl="2"/>
            <a:r>
              <a:rPr lang="en-US" b="1" dirty="0"/>
              <a:t>#include &lt;vector&gt;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vector&lt;int&gt;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my_vector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;  //1-d integer vector</a:t>
            </a:r>
          </a:p>
          <a:p>
            <a:pPr marL="1143000" lvl="2"/>
            <a:r>
              <a:rPr lang="en-US" b="1" dirty="0"/>
              <a:t>vector&lt; vector&lt;int&gt; &gt; my2dv;   // 2-d vector of integer vectors</a:t>
            </a:r>
          </a:p>
          <a:p>
            <a:pPr marL="685800" lvl="1"/>
            <a:r>
              <a:rPr lang="en-US" b="1" dirty="0"/>
              <a:t>Index operations scale thusly: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myvector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[0]      my2dv[1][1]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78199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6643009" cy="9419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In your IDE you may see something like one of these: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6929A3-2BC1-4207-8EA5-02BD5A1E6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587" y="1254034"/>
            <a:ext cx="4118834" cy="32978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D94848-F090-4832-91F2-374A36D3D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558" y="1254034"/>
            <a:ext cx="3772853" cy="329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03829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075611" y="312088"/>
            <a:ext cx="6849481" cy="6349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Your turn ...</a:t>
            </a:r>
          </a:p>
          <a:p>
            <a:pPr marL="685800" lvl="1"/>
            <a:r>
              <a:rPr lang="en-US" b="1" dirty="0"/>
              <a:t>Please use the vector object to create the classic Pascal’s Triangle.    You’ll want to use: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a 2</a:t>
            </a:r>
            <a:r>
              <a:rPr lang="en-US" b="1" dirty="0"/>
              <a:t>-d array of integer vectors (one per row)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push_back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 and size() </a:t>
            </a:r>
          </a:p>
          <a:p>
            <a:pPr marL="685800" lvl="1"/>
            <a:r>
              <a:rPr lang="en-US" b="1" dirty="0"/>
              <a:t>Your output might look like one of these: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  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1 1 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1 2 1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1 3 3 1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1 4 6 4 1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1 5 10 10 5 1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1 6 15 20 15 6 1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1400" b="1" dirty="0">
              <a:solidFill>
                <a:schemeClr val="bg2">
                  <a:lumMod val="75000"/>
                </a:schemeClr>
              </a:solidFill>
              <a:latin typeface="Symbol" panose="05050102010706020507" pitchFamily="18" charset="2"/>
            </a:endParaRP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  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   1  1  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  1  2  1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 1  3  3  1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1  4  6  4  1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1  5  10  10  5  1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1  6  15  20  15  6  1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2556454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Arrays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Two</a:t>
            </a:r>
            <a:r>
              <a:rPr lang="en-US" b="1" dirty="0"/>
              <a:t> types: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std::array&lt;int, 2&gt;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myarr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{3, 4};  //STD</a:t>
            </a:r>
          </a:p>
          <a:p>
            <a:pPr marL="685800" lvl="1"/>
            <a:r>
              <a:rPr lang="en-US" b="1" dirty="0"/>
              <a:t>int </a:t>
            </a:r>
            <a:r>
              <a:rPr lang="en-US" b="1" dirty="0" err="1"/>
              <a:t>cstyle_arr</a:t>
            </a:r>
            <a:r>
              <a:rPr lang="en-US" b="1" dirty="0"/>
              <a:t>[2] = {3, 4);          // C-style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Both for sequential data of fixed size</a:t>
            </a:r>
          </a:p>
          <a:p>
            <a:pPr marL="228600"/>
            <a:r>
              <a:rPr lang="en-US" b="1" dirty="0"/>
              <a:t>std::array much easier to wrangle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Both </a:t>
            </a:r>
            <a:r>
              <a:rPr lang="en-US" b="1" dirty="0"/>
              <a:t>widely used</a:t>
            </a:r>
          </a:p>
          <a:p>
            <a:pPr marL="228600"/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se</a:t>
            </a:r>
            <a:r>
              <a:rPr lang="en-US" b="1" dirty="0"/>
              <a:t>archable</a:t>
            </a:r>
          </a:p>
          <a:p>
            <a:pPr marL="228600"/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sortable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78EBD5-A704-46A5-B99A-EA2620C5EBE3}"/>
              </a:ext>
            </a:extLst>
          </p:cNvPr>
          <p:cNvSpPr txBox="1"/>
          <p:nvPr/>
        </p:nvSpPr>
        <p:spPr>
          <a:xfrm>
            <a:off x="3815464" y="5300395"/>
            <a:ext cx="65433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https://en.cppreference.com/w/cpp/container/array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498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91089" y="847665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Lists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</a:p>
          <a:p>
            <a:pPr marL="685800" lvl="1"/>
            <a:r>
              <a:rPr lang="en-US" b="1" dirty="0"/>
              <a:t>elements stored non-contiguously</a:t>
            </a:r>
          </a:p>
          <a:p>
            <a:pPr marL="685800" lvl="1"/>
            <a:r>
              <a:rPr lang="en-US" b="1" dirty="0"/>
              <a:t>resizable on the fly</a:t>
            </a:r>
          </a:p>
          <a:p>
            <a:pPr marL="685800" lvl="1"/>
            <a:r>
              <a:rPr lang="en-US" b="1" dirty="0"/>
              <a:t>two flavors:  “regular” and </a:t>
            </a:r>
            <a:r>
              <a:rPr lang="en-US" b="1" dirty="0" err="1"/>
              <a:t>forward_list</a:t>
            </a:r>
            <a:r>
              <a:rPr lang="en-US" b="1" dirty="0"/>
              <a:t> (latter only iterates forward)</a:t>
            </a:r>
          </a:p>
          <a:p>
            <a:pPr marL="685800" lvl="1"/>
            <a:r>
              <a:rPr lang="en-US" b="1" dirty="0"/>
              <a:t>ordered containers</a:t>
            </a:r>
          </a:p>
          <a:p>
            <a:pPr marL="685800" lvl="1"/>
            <a:r>
              <a:rPr lang="en-US" b="1" dirty="0"/>
              <a:t>searchable</a:t>
            </a:r>
          </a:p>
          <a:p>
            <a:pPr marL="685800" lvl="1"/>
            <a:r>
              <a:rPr lang="en-US" b="1" dirty="0"/>
              <a:t>insertions can be made anywhere</a:t>
            </a:r>
          </a:p>
          <a:p>
            <a:pPr marL="685800" lvl="1"/>
            <a:r>
              <a:rPr lang="en-US" b="1" dirty="0" err="1"/>
              <a:t>iterable</a:t>
            </a:r>
            <a:endParaRPr lang="en-US" b="1" dirty="0"/>
          </a:p>
          <a:p>
            <a:pPr marL="685800" lvl="1"/>
            <a:r>
              <a:rPr lang="en-US" b="1" dirty="0"/>
              <a:t>sortable</a:t>
            </a:r>
          </a:p>
          <a:p>
            <a:pPr marL="685800" lvl="1"/>
            <a:r>
              <a:rPr lang="en-US" b="1" dirty="0"/>
              <a:t>part of the STL</a:t>
            </a:r>
          </a:p>
          <a:p>
            <a:pPr marL="685800" lvl="1"/>
            <a:r>
              <a:rPr lang="en-US" b="1" dirty="0"/>
              <a:t>“go to” object if additions likely will be made in the middle</a:t>
            </a:r>
          </a:p>
          <a:p>
            <a:pPr marL="685800" lvl="1"/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440007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91089" y="847665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Now you’re at bat.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</a:p>
          <a:p>
            <a:pPr marL="685800" lvl="1"/>
            <a:r>
              <a:rPr lang="en-US" b="1" dirty="0"/>
              <a:t>Please write a program that:</a:t>
            </a:r>
          </a:p>
          <a:p>
            <a:pPr marL="1143000" lvl="2"/>
            <a:r>
              <a:rPr lang="en-US" b="1" dirty="0"/>
              <a:t>Creates a list with the integers 0 .. 9</a:t>
            </a:r>
          </a:p>
          <a:p>
            <a:pPr marL="1143000" lvl="2"/>
            <a:r>
              <a:rPr lang="en-US" b="1" dirty="0"/>
              <a:t>Adds 10 to each element</a:t>
            </a:r>
          </a:p>
          <a:p>
            <a:pPr marL="1143000" lvl="2"/>
            <a:r>
              <a:rPr lang="en-US" b="1" dirty="0"/>
              <a:t>Prints the changed list to the console</a:t>
            </a:r>
          </a:p>
          <a:p>
            <a:pPr marL="685800" lvl="1"/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7630622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30752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Maps (dictionaries)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key:</a:t>
            </a:r>
            <a:r>
              <a:rPr lang="en-US" b="1" dirty="0" err="1"/>
              <a:t>value</a:t>
            </a:r>
            <a:r>
              <a:rPr lang="en-US" b="1" dirty="0"/>
              <a:t> pairs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one-way lookups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keys and values separately declared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fl</a:t>
            </a:r>
            <a:r>
              <a:rPr lang="en-US" b="1" dirty="0"/>
              <a:t>exibly-sized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Templatized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immutable keys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unordered or ordered 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may be nested – good for settings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5412255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Try it out for yourself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Populate a map with the first few letters of the NATO alphabet (alpha, bravo, </a:t>
            </a:r>
            <a:r>
              <a:rPr lang="en-US" b="1" dirty="0" err="1"/>
              <a:t>charlie</a:t>
            </a:r>
            <a:r>
              <a:rPr lang="en-US" b="1" dirty="0"/>
              <a:t> ...)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Keys should be letters e.g.,  “a”, values should be the pronunciation e.g., “alpha”.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Create a second map where the keys and values are reversed e.g., the key of “alpha” should return the value of “a”.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Your solution might look like this: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bravo:b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alpha:a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charlie:c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0120343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Cue up a queue exercise: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Create a deque and initialize it 5 elements of 201..205</a:t>
            </a:r>
          </a:p>
          <a:p>
            <a:pPr marL="685800" lvl="1"/>
            <a:r>
              <a:rPr lang="en-US" b="1" dirty="0"/>
              <a:t>Create a second queue</a:t>
            </a:r>
          </a:p>
          <a:p>
            <a:pPr marL="685800" lvl="1"/>
            <a:r>
              <a:rPr lang="en-US" b="1" dirty="0"/>
              <a:t>Assign the second queue the 3 middle elements of the first queue</a:t>
            </a:r>
          </a:p>
          <a:p>
            <a:pPr marL="685800" lvl="1"/>
            <a:r>
              <a:rPr lang="en-US" b="1" dirty="0"/>
              <a:t>Create a third queue and populate it with three elements of an integer array</a:t>
            </a:r>
          </a:p>
          <a:p>
            <a:pPr marL="400050" lvl="1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Your output might look like this: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b="1" dirty="0"/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201     202     203     204     205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Size of first: 5</a:t>
            </a:r>
          </a:p>
          <a:p>
            <a:pPr marL="400050" lvl="1" indent="0">
              <a:buNone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202     203     204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Size of second 3</a:t>
            </a:r>
          </a:p>
          <a:p>
            <a:pPr marL="400050" lvl="1" indent="0">
              <a:buNone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2000    2       29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Size of third: 3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8050860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398449" y="-952932"/>
            <a:ext cx="7956178" cy="6171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Introduction to Data Structures</a:t>
            </a:r>
          </a:p>
          <a:p>
            <a:r>
              <a:rPr lang="en-US" b="1" dirty="0"/>
              <a:t>“Roll your own” data type</a:t>
            </a:r>
          </a:p>
          <a:p>
            <a:r>
              <a:rPr lang="en-US" b="1" dirty="0"/>
              <a:t>Contain composites of other data types</a:t>
            </a:r>
          </a:p>
          <a:p>
            <a:r>
              <a:rPr lang="en-US" b="1" dirty="0"/>
              <a:t>Known to C++ as the struct data type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Us</a:t>
            </a:r>
            <a:r>
              <a:rPr lang="en-US" b="1" dirty="0"/>
              <a:t>e like it any other sort of data</a:t>
            </a:r>
          </a:p>
          <a:p>
            <a:r>
              <a:rPr lang="en-US" b="1" dirty="0"/>
              <a:t>Access internal elements with “dot notation”</a:t>
            </a:r>
          </a:p>
          <a:p>
            <a:r>
              <a:rPr lang="en-US" b="1" dirty="0"/>
              <a:t>Some data structures e.g., complex numbers, already available.    But here’s how you make your own:</a:t>
            </a:r>
          </a:p>
          <a:p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0875A1-3695-450F-B5FD-3E54DA7C4FE3}"/>
              </a:ext>
            </a:extLst>
          </p:cNvPr>
          <p:cNvSpPr txBox="1"/>
          <p:nvPr/>
        </p:nvSpPr>
        <p:spPr>
          <a:xfrm>
            <a:off x="4398449" y="3951506"/>
            <a:ext cx="7122869" cy="1569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Create a general data type called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complexNumber</a:t>
            </a:r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typedef struct _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complexNumber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float real;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float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imag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complexNumber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9392948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35822" y="343297"/>
            <a:ext cx="7956178" cy="6171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This unit will be a bit “complex”</a:t>
            </a:r>
          </a:p>
          <a:p>
            <a:r>
              <a:rPr lang="en-US" b="1" dirty="0"/>
              <a:t>Learn about the built-in complex number object</a:t>
            </a:r>
          </a:p>
          <a:p>
            <a:pPr lvl="1"/>
            <a:r>
              <a:rPr lang="en-US" b="1" dirty="0"/>
              <a:t>Use a special library for the imaginary object</a:t>
            </a:r>
          </a:p>
          <a:p>
            <a:pPr lvl="1"/>
            <a:r>
              <a:rPr lang="en-US" b="1" dirty="0"/>
              <a:t>Work with polymorphic operators</a:t>
            </a:r>
          </a:p>
          <a:p>
            <a:r>
              <a:rPr lang="en-US" b="1" dirty="0"/>
              <a:t>Learn how to create our own structure</a:t>
            </a:r>
          </a:p>
          <a:p>
            <a:pPr lvl="1"/>
            <a:r>
              <a:rPr lang="en-US" b="1" dirty="0"/>
              <a:t>Define a custom structure</a:t>
            </a:r>
          </a:p>
          <a:p>
            <a:pPr lvl="1"/>
            <a:r>
              <a:rPr lang="en-US" b="1" dirty="0"/>
              <a:t>Build a constructor</a:t>
            </a:r>
          </a:p>
          <a:p>
            <a:pPr lvl="1"/>
            <a:r>
              <a:rPr lang="en-US" b="1" dirty="0"/>
              <a:t>Create custom methods to support it</a:t>
            </a:r>
          </a:p>
          <a:p>
            <a:pPr lvl="1"/>
            <a:r>
              <a:rPr lang="en-US" b="1" dirty="0"/>
              <a:t>Create a human-friendly reporting function</a:t>
            </a:r>
          </a:p>
          <a:p>
            <a:pPr lvl="1"/>
            <a:r>
              <a:rPr lang="en-US" b="1" dirty="0"/>
              <a:t>Test custom methods</a:t>
            </a:r>
          </a:p>
          <a:p>
            <a:r>
              <a:rPr lang="en-US" b="1" dirty="0"/>
              <a:t>And in the process ...</a:t>
            </a:r>
          </a:p>
          <a:p>
            <a:pPr lvl="1"/>
            <a:r>
              <a:rPr lang="en-US" b="1" dirty="0"/>
              <a:t>Work with templates</a:t>
            </a:r>
          </a:p>
          <a:p>
            <a:pPr lvl="1"/>
            <a:r>
              <a:rPr lang="en-US" b="1" dirty="0"/>
              <a:t>Introduce the assert statement</a:t>
            </a:r>
          </a:p>
          <a:p>
            <a:endParaRPr lang="en-US" b="1" dirty="0"/>
          </a:p>
          <a:p>
            <a:endParaRPr lang="en-US" b="1" dirty="0"/>
          </a:p>
          <a:p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4190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Your first C++ application (demo)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4282083" y="1375955"/>
            <a:ext cx="5791200" cy="2585323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// hello.cpp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#include &lt;iostream&gt;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 main()</a:t>
            </a:r>
          </a:p>
          <a:p>
            <a:r>
              <a:rPr lang="en-US" dirty="0">
                <a:solidFill>
                  <a:schemeClr val="bg1"/>
                </a:solidFill>
              </a:rPr>
              <a:t>{</a:t>
            </a:r>
          </a:p>
          <a:p>
            <a:r>
              <a:rPr lang="en-US" dirty="0">
                <a:solidFill>
                  <a:schemeClr val="bg1"/>
                </a:solidFill>
              </a:rPr>
              <a:t>    std::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 &lt;&lt; "Hello World!";</a:t>
            </a:r>
          </a:p>
          <a:p>
            <a:r>
              <a:rPr lang="en-US" dirty="0">
                <a:solidFill>
                  <a:schemeClr val="bg1"/>
                </a:solidFill>
              </a:rPr>
              <a:t>    return 0;</a:t>
            </a:r>
          </a:p>
          <a:p>
            <a:r>
              <a:rPr lang="en-US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1029407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35822" y="343297"/>
            <a:ext cx="7956178" cy="6171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OK ... your turn!    Starting with this code ...</a:t>
            </a:r>
          </a:p>
          <a:p>
            <a:pPr marL="0" indent="0">
              <a:buNone/>
            </a:pPr>
            <a:r>
              <a:rPr lang="en-US" b="1" dirty="0"/>
              <a:t>           solution_complex_struct_starter_kit.cpp</a:t>
            </a:r>
          </a:p>
          <a:p>
            <a:pPr marL="0" indent="0">
              <a:buNone/>
            </a:pPr>
            <a:r>
              <a:rPr lang="en-US" b="1" dirty="0"/>
              <a:t>... please create a method that will multiply two complex numbers.    Test your work.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Hint, you can use the FOIL method.</a:t>
            </a:r>
          </a:p>
          <a:p>
            <a:endParaRPr lang="en-US" b="1" dirty="0"/>
          </a:p>
          <a:p>
            <a:endParaRPr lang="en-US" b="1" dirty="0"/>
          </a:p>
          <a:p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1921722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Introduction to Templates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We’ve used them </a:t>
            </a:r>
            <a:r>
              <a:rPr lang="en-US" b="1" dirty="0"/>
              <a:t>already e.g., 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vector&lt;int&gt;&gt;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my_vector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;</a:t>
            </a:r>
          </a:p>
          <a:p>
            <a:pPr marL="685800" lvl="1"/>
            <a:r>
              <a:rPr lang="en-US" b="1" dirty="0" err="1"/>
              <a:t>unordered_map</a:t>
            </a:r>
            <a:r>
              <a:rPr lang="en-US" b="1" dirty="0"/>
              <a:t>&lt;string, string&gt; </a:t>
            </a:r>
            <a:r>
              <a:rPr lang="en-US" b="1" dirty="0" err="1"/>
              <a:t>nato</a:t>
            </a:r>
            <a:r>
              <a:rPr lang="en-US" b="1" dirty="0"/>
              <a:t>;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Provide </a:t>
            </a:r>
            <a:r>
              <a:rPr lang="en-US" b="1" dirty="0"/>
              <a:t>a way to make generic functions.  The templated vector and </a:t>
            </a:r>
            <a:r>
              <a:rPr lang="en-US" b="1" dirty="0" err="1"/>
              <a:t>unordered_map</a:t>
            </a:r>
            <a:r>
              <a:rPr lang="en-US" b="1" dirty="0"/>
              <a:t> classes are agnostic to variable type...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... until we actually use them.</a:t>
            </a:r>
          </a:p>
          <a:p>
            <a:pPr marL="228600"/>
            <a:r>
              <a:rPr lang="en-US" b="1" dirty="0"/>
              <a:t>We can make the completely or selectively generic)</a:t>
            </a:r>
          </a:p>
          <a:p>
            <a:pPr marL="228600"/>
            <a:r>
              <a:rPr lang="en-US" b="1" dirty="0"/>
              <a:t>This is only specified upon compilation (when the compiler figures how it will be called)</a:t>
            </a:r>
          </a:p>
          <a:p>
            <a:pPr marL="228600"/>
            <a:r>
              <a:rPr lang="en-US" b="1" dirty="0"/>
              <a:t>Generic functions and classes supported</a:t>
            </a:r>
          </a:p>
          <a:p>
            <a:pPr marL="228600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5ECD74-0868-48B6-9189-56E6E452B453}"/>
              </a:ext>
            </a:extLst>
          </p:cNvPr>
          <p:cNvSpPr txBox="1"/>
          <p:nvPr/>
        </p:nvSpPr>
        <p:spPr>
          <a:xfrm>
            <a:off x="887404" y="5222473"/>
            <a:ext cx="10884877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General form</a:t>
            </a: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template 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some_label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return_type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function_name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(parameters) {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//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some_code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90618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You’re up.  A bit more on your (</a:t>
            </a:r>
            <a:r>
              <a:rPr lang="en-US" b="1" dirty="0" err="1"/>
              <a:t>tem</a:t>
            </a:r>
            <a:r>
              <a:rPr lang="en-US" b="1" dirty="0"/>
              <a:t>)plate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Please write a program that creates the function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tres_func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 that takes three arguments of any type ...</a:t>
            </a:r>
          </a:p>
          <a:p>
            <a:pPr marL="228600"/>
            <a:r>
              <a:rPr lang="en-US" b="1" dirty="0"/>
              <a:t>... that also supplies specific templates to handle the following signatures:</a:t>
            </a:r>
          </a:p>
          <a:p>
            <a:pPr marL="685800" lvl="1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tres_func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(int, float, float)</a:t>
            </a:r>
          </a:p>
          <a:p>
            <a:pPr marL="685800" lvl="1"/>
            <a:r>
              <a:rPr lang="en-US" b="1" dirty="0" err="1"/>
              <a:t>tres_func</a:t>
            </a:r>
            <a:r>
              <a:rPr lang="en-US" b="1" dirty="0"/>
              <a:t>(float, float, float)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... and tests to ensure that all perform as expected.</a:t>
            </a:r>
          </a:p>
          <a:p>
            <a:pPr marL="228600"/>
            <a:r>
              <a:rPr lang="en-US" b="1" dirty="0"/>
              <a:t>Hint:  you might set the function up to return a string that reflects the input types e.g., “</a:t>
            </a:r>
            <a:r>
              <a:rPr lang="en-US" b="1" dirty="0" err="1"/>
              <a:t>fff</a:t>
            </a:r>
            <a:r>
              <a:rPr lang="en-US" b="1" dirty="0"/>
              <a:t>” or “</a:t>
            </a:r>
            <a:r>
              <a:rPr lang="en-US" b="1" dirty="0" err="1"/>
              <a:t>iff</a:t>
            </a:r>
            <a:r>
              <a:rPr lang="en-US" b="1" dirty="0"/>
              <a:t>”.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0109635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3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9044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3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Introduction to pointers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Array management and navigation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Handling user input arrays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Flow control with switch statements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Functions types, return values, pointers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Function overloading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Clean code with functions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03727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Introduction to pointers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Pointers are ordinary variables with a little built-in magic.    Like ordinary variables:</a:t>
            </a:r>
          </a:p>
          <a:p>
            <a:pPr marL="685800" lvl="1"/>
            <a:r>
              <a:rPr lang="en-US" b="1" dirty="0"/>
              <a:t>have names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hold values</a:t>
            </a:r>
          </a:p>
          <a:p>
            <a:pPr marL="685800" lvl="1"/>
            <a:r>
              <a:rPr lang="en-US" b="1" dirty="0"/>
              <a:t>have variable type</a:t>
            </a:r>
          </a:p>
          <a:p>
            <a:pPr marL="685800" lvl="1"/>
            <a:r>
              <a:rPr lang="en-US" b="1" dirty="0"/>
              <a:t>can be elements of containers like arrays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The magic:</a:t>
            </a:r>
          </a:p>
          <a:p>
            <a:pPr marL="685800" lvl="1"/>
            <a:r>
              <a:rPr lang="en-US" b="1" dirty="0"/>
              <a:t>know how to retrieve the value at the address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know how to stride through memory</a:t>
            </a:r>
          </a:p>
          <a:p>
            <a:pPr marL="685800" lvl="1"/>
            <a:r>
              <a:rPr lang="en-US" b="1" dirty="0"/>
              <a:t>allow unequivocal reference to any amount of data stored starting at the address contained.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07791327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Array navigation with pointers</a:t>
            </a:r>
          </a:p>
          <a:p>
            <a:pPr marL="685800" lvl="1"/>
            <a:r>
              <a:rPr lang="en-US" b="1" dirty="0"/>
              <a:t>Arrays  and pointers are almost the same thing</a:t>
            </a:r>
          </a:p>
          <a:p>
            <a:pPr marL="685800" lvl="1"/>
            <a:r>
              <a:rPr lang="en-US" b="1" dirty="0"/>
              <a:t>Pointers can be used to traverse an array</a:t>
            </a:r>
          </a:p>
          <a:p>
            <a:pPr marL="685800" lvl="1"/>
            <a:r>
              <a:rPr lang="en-US" b="1" dirty="0"/>
              <a:t>Pointers can be used to reference </a:t>
            </a:r>
            <a:r>
              <a:rPr lang="en-US" b="1" u="sng" dirty="0"/>
              <a:t>and change</a:t>
            </a:r>
            <a:r>
              <a:rPr lang="en-US" b="1" dirty="0"/>
              <a:t> the value in memory.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4826753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Pointer exercise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99D8525-CC95-4105-8F5B-DCADB463A6E4}"/>
              </a:ext>
            </a:extLst>
          </p:cNvPr>
          <p:cNvSpPr/>
          <p:nvPr/>
        </p:nvSpPr>
        <p:spPr>
          <a:xfrm>
            <a:off x="4868214" y="1197735"/>
            <a:ext cx="5808372" cy="38379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81125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74996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Exceptions</a:t>
            </a:r>
          </a:p>
          <a:p>
            <a:pPr marL="685800" lvl="1"/>
            <a:r>
              <a:rPr lang="en-US" b="1" dirty="0"/>
              <a:t>Gracefully handle problems with your code or inputs.</a:t>
            </a:r>
          </a:p>
          <a:p>
            <a:pPr marL="685800" lvl="1"/>
            <a:r>
              <a:rPr lang="en-US" b="1" dirty="0"/>
              <a:t>Syntax:</a:t>
            </a:r>
          </a:p>
          <a:p>
            <a:pPr marL="685800" lvl="1"/>
            <a:r>
              <a:rPr lang="en-US" b="1" dirty="0"/>
              <a:t>try{  </a:t>
            </a:r>
          </a:p>
          <a:p>
            <a:pPr marL="1143000" lvl="2"/>
            <a:r>
              <a:rPr lang="en-US" b="1" dirty="0"/>
              <a:t>// some protected code</a:t>
            </a:r>
          </a:p>
          <a:p>
            <a:pPr marL="1143000" lvl="2"/>
            <a:r>
              <a:rPr lang="en-US" b="1" dirty="0"/>
              <a:t>throw()   // what to do if there’s a problem</a:t>
            </a:r>
          </a:p>
          <a:p>
            <a:pPr marL="1143000" lvl="2"/>
            <a:r>
              <a:rPr lang="en-US" b="1" dirty="0"/>
              <a:t>}</a:t>
            </a:r>
          </a:p>
          <a:p>
            <a:pPr marL="685800" lvl="1"/>
            <a:r>
              <a:rPr lang="en-US" b="1" dirty="0"/>
              <a:t>catch()  {   </a:t>
            </a:r>
          </a:p>
          <a:p>
            <a:pPr marL="1143000" lvl="2"/>
            <a:r>
              <a:rPr lang="en-US" b="1" dirty="0"/>
              <a:t>//  just like any function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47676986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4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44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Flavors of C++ and what you have: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4282083" y="918755"/>
            <a:ext cx="7255493" cy="4247317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// which.cpp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#include &lt;iostream&gt;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using std::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// Reports which version of C++ you're using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 main(){</a:t>
            </a:r>
          </a:p>
          <a:p>
            <a:r>
              <a:rPr lang="en-US" dirty="0">
                <a:solidFill>
                  <a:schemeClr val="bg1"/>
                </a:solidFill>
              </a:rPr>
              <a:t>    if (__</a:t>
            </a:r>
            <a:r>
              <a:rPr lang="en-US" dirty="0" err="1">
                <a:solidFill>
                  <a:schemeClr val="bg1"/>
                </a:solidFill>
              </a:rPr>
              <a:t>cplusplus</a:t>
            </a:r>
            <a:r>
              <a:rPr lang="en-US" dirty="0">
                <a:solidFill>
                  <a:schemeClr val="bg1"/>
                </a:solidFill>
              </a:rPr>
              <a:t> == 201703L)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"C++17\n";</a:t>
            </a:r>
          </a:p>
          <a:p>
            <a:r>
              <a:rPr lang="en-US" dirty="0">
                <a:solidFill>
                  <a:schemeClr val="bg1"/>
                </a:solidFill>
              </a:rPr>
              <a:t>    else if (__</a:t>
            </a:r>
            <a:r>
              <a:rPr lang="en-US" dirty="0" err="1">
                <a:solidFill>
                  <a:schemeClr val="bg1"/>
                </a:solidFill>
              </a:rPr>
              <a:t>cplusplus</a:t>
            </a:r>
            <a:r>
              <a:rPr lang="en-US" dirty="0">
                <a:solidFill>
                  <a:schemeClr val="bg1"/>
                </a:solidFill>
              </a:rPr>
              <a:t> == 201402L)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"C++14\n";</a:t>
            </a:r>
          </a:p>
          <a:p>
            <a:r>
              <a:rPr lang="en-US" dirty="0">
                <a:solidFill>
                  <a:schemeClr val="bg1"/>
                </a:solidFill>
              </a:rPr>
              <a:t>    else if (__</a:t>
            </a:r>
            <a:r>
              <a:rPr lang="en-US" dirty="0" err="1">
                <a:solidFill>
                  <a:schemeClr val="bg1"/>
                </a:solidFill>
              </a:rPr>
              <a:t>cplusplus</a:t>
            </a:r>
            <a:r>
              <a:rPr lang="en-US" dirty="0">
                <a:solidFill>
                  <a:schemeClr val="bg1"/>
                </a:solidFill>
              </a:rPr>
              <a:t> == 201103L)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"C++11\n";</a:t>
            </a:r>
          </a:p>
          <a:p>
            <a:r>
              <a:rPr lang="en-US" dirty="0">
                <a:solidFill>
                  <a:schemeClr val="bg1"/>
                </a:solidFill>
              </a:rPr>
              <a:t>    else if (__</a:t>
            </a:r>
            <a:r>
              <a:rPr lang="en-US" dirty="0" err="1">
                <a:solidFill>
                  <a:schemeClr val="bg1"/>
                </a:solidFill>
              </a:rPr>
              <a:t>cplusplus</a:t>
            </a:r>
            <a:r>
              <a:rPr lang="en-US" dirty="0">
                <a:solidFill>
                  <a:schemeClr val="bg1"/>
                </a:solidFill>
              </a:rPr>
              <a:t> == 199711L)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"C++98\n";</a:t>
            </a:r>
          </a:p>
          <a:p>
            <a:r>
              <a:rPr lang="en-US" dirty="0">
                <a:solidFill>
                  <a:schemeClr val="bg1"/>
                </a:solidFill>
              </a:rPr>
              <a:t>    else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"pre-standard C++\n";</a:t>
            </a:r>
          </a:p>
          <a:p>
            <a:r>
              <a:rPr lang="en-US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4DDE26B-5100-4C89-9B48-40DEC50F2BCF}"/>
              </a:ext>
            </a:extLst>
          </p:cNvPr>
          <p:cNvSpPr txBox="1">
            <a:spLocks/>
          </p:cNvSpPr>
          <p:nvPr/>
        </p:nvSpPr>
        <p:spPr>
          <a:xfrm>
            <a:off x="4399648" y="5446500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Note:  you can work with any version  e.g.,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$  g++ -o hello.exe   –std=</a:t>
            </a:r>
            <a:r>
              <a:rPr lang="en-US" dirty="0" err="1">
                <a:solidFill>
                  <a:schemeClr val="tx1"/>
                </a:solidFill>
              </a:rPr>
              <a:t>c++</a:t>
            </a:r>
            <a:r>
              <a:rPr lang="en-US" dirty="0">
                <a:solidFill>
                  <a:schemeClr val="tx1"/>
                </a:solidFill>
              </a:rPr>
              <a:t>14    hello.cpp</a:t>
            </a:r>
          </a:p>
          <a:p>
            <a:pPr marL="1143000" lvl="1"/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2733AB-95F4-4F7C-8369-3C5CA3BA6128}"/>
              </a:ext>
            </a:extLst>
          </p:cNvPr>
          <p:cNvSpPr txBox="1"/>
          <p:nvPr/>
        </p:nvSpPr>
        <p:spPr>
          <a:xfrm>
            <a:off x="4818208" y="6278100"/>
            <a:ext cx="61068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https://caiorss.github.io/C-Cpp-Notes/compiler-flags-options.html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3711501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4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Introduction to classes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Functions -&gt; class methods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Variables -&gt; class members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Classes versus instances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Managing instance namespaces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Inheritance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Class constructor overloading</a:t>
            </a:r>
          </a:p>
          <a:p>
            <a:pPr>
              <a:buSzPct val="100000"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49324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Introduction to classes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Classes are another way to gather and encapsulate functionality.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They have properties (nouns) and methods (verbs).   Methods are functions that belong to a single class.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Methods are used to provide related functionality</a:t>
            </a:r>
            <a:r>
              <a:rPr lang="en-US" b="1" dirty="0"/>
              <a:t>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Properties are used to store variables in the class scope (each class has its own namespace).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You can think of a clas</a:t>
            </a:r>
            <a:r>
              <a:rPr lang="en-US" b="1" dirty="0"/>
              <a:t>s object as a general template.   When you use it to make a specific thing, you make an “instance”.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17631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Functions -&gt; class methods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Class methods are internal functions.</a:t>
            </a:r>
          </a:p>
          <a:p>
            <a:pPr marL="685800" lvl="1"/>
            <a:r>
              <a:rPr lang="en-US" b="1" dirty="0"/>
              <a:t>In classes these can be private or public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Note that classes still </a:t>
            </a:r>
            <a:r>
              <a:rPr lang="en-US" b="1" dirty="0"/>
              <a:t>have access to functions declared or included in the scope of the program file itself.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6493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Variables -&gt; class members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Ordinary variables created in class belong to the class.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These may be public or private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Classes have access to variables exposed to the global namespace.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22509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Class declarations vs. definitions vs. instances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Declaration – adds name to namespace only:</a:t>
            </a:r>
          </a:p>
          <a:p>
            <a:pPr marL="685800" lvl="1"/>
            <a:r>
              <a:rPr lang="en-US" b="1" dirty="0"/>
              <a:t>class Dog;</a:t>
            </a:r>
          </a:p>
          <a:p>
            <a:pPr marL="228600"/>
            <a:r>
              <a:rPr lang="en-US" b="1" dirty="0"/>
              <a:t>Definition – this actually allocates memory and will typically include a constructor.</a:t>
            </a:r>
          </a:p>
          <a:p>
            <a:pPr marL="685800" lvl="1"/>
            <a:r>
              <a:rPr lang="en-US" b="1" dirty="0"/>
              <a:t>class Dog{};</a:t>
            </a:r>
          </a:p>
          <a:p>
            <a:pPr marL="228600"/>
            <a:r>
              <a:rPr lang="en-US" b="1" dirty="0"/>
              <a:t>Instantiation – this creates an actual thing</a:t>
            </a:r>
          </a:p>
          <a:p>
            <a:pPr marL="685800" lvl="1"/>
            <a:r>
              <a:rPr lang="en-US" b="1" dirty="0"/>
              <a:t>Dog </a:t>
            </a:r>
            <a:r>
              <a:rPr lang="en-US" b="1" dirty="0" err="1"/>
              <a:t>myDog</a:t>
            </a:r>
            <a:r>
              <a:rPr lang="en-US" b="1" dirty="0"/>
              <a:t>;</a:t>
            </a:r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680674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Constructors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When you create</a:t>
            </a:r>
            <a:r>
              <a:rPr lang="en-US" b="1" dirty="0"/>
              <a:t> an instance of a class, what do you need to provide?    What does the class have to set up?</a:t>
            </a:r>
          </a:p>
          <a:p>
            <a:pPr marL="685800" lvl="1"/>
            <a:r>
              <a:rPr lang="en-US" b="1" dirty="0"/>
              <a:t>The class might have input requirements – these have the same rules as functions</a:t>
            </a:r>
          </a:p>
          <a:p>
            <a:pPr marL="1143000" lvl="2"/>
            <a:r>
              <a:rPr lang="en-US" b="1" dirty="0"/>
              <a:t>can have default values</a:t>
            </a:r>
          </a:p>
          <a:p>
            <a:pPr marL="1143000" lvl="2"/>
            <a:r>
              <a:rPr lang="en-US" b="1" dirty="0"/>
              <a:t>provided as positional variables</a:t>
            </a:r>
          </a:p>
          <a:p>
            <a:pPr marL="1143000" lvl="2"/>
            <a:r>
              <a:rPr lang="en-US" b="1" dirty="0"/>
              <a:t>have types</a:t>
            </a:r>
          </a:p>
          <a:p>
            <a:pPr marL="685800" lvl="1"/>
            <a:r>
              <a:rPr lang="en-US" b="1" dirty="0"/>
              <a:t>If there’s an attempt to build a class instance without meeting the constructor’s rules, the operation will fail.</a:t>
            </a:r>
          </a:p>
          <a:p>
            <a:pPr marL="857250" lvl="2" indent="0">
              <a:buNone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86735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Access specifiers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Manage visibility among instances and to unrelated processes.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Declared as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codeblocks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 offset </a:t>
            </a:r>
            <a:r>
              <a:rPr lang="en-US" b="1" dirty="0" err="1"/>
              <a:t>thuly</a:t>
            </a:r>
            <a:r>
              <a:rPr lang="en-US" b="1" dirty="0"/>
              <a:t>: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class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MyClass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{</a:t>
            </a:r>
          </a:p>
          <a:p>
            <a:pPr marL="400050" lvl="1" indent="0">
              <a:buNone/>
            </a:pPr>
            <a:r>
              <a:rPr lang="en-US" b="1" dirty="0"/>
              <a:t>private: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//private properties and methods here</a:t>
            </a:r>
          </a:p>
          <a:p>
            <a:pPr marL="400050" lvl="1" indent="0">
              <a:buNone/>
            </a:pPr>
            <a:r>
              <a:rPr lang="en-US" b="1" dirty="0"/>
              <a:t>public: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//public properties and methods here</a:t>
            </a:r>
          </a:p>
          <a:p>
            <a:pPr marL="400050" lvl="1" indent="0">
              <a:buNone/>
            </a:pPr>
            <a:r>
              <a:rPr lang="en-US" b="1" dirty="0"/>
              <a:t>protected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//private properties and methods here</a:t>
            </a:r>
          </a:p>
          <a:p>
            <a:pPr marL="857250" lvl="2" indent="0">
              <a:buNone/>
            </a:pPr>
            <a:r>
              <a:rPr lang="en-US" b="1" dirty="0"/>
              <a:t>//  ... except when inherited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83243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Managing instance namespaces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Common practice t</a:t>
            </a:r>
            <a:r>
              <a:rPr lang="en-US" b="1" dirty="0"/>
              <a:t>o only use private members for important work.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Can’t be change</a:t>
            </a:r>
            <a:r>
              <a:rPr lang="en-US" b="1" dirty="0"/>
              <a:t>d from the outside, but internal methods work with them just fine.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So ... we can have externally-facing methods that </a:t>
            </a:r>
            <a:r>
              <a:rPr lang="en-US" b="1" dirty="0"/>
              <a:t>filter potential incoming information then change values (“setters”)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.... and externally-facing methods that provide information back “getters”.</a:t>
            </a:r>
          </a:p>
        </p:txBody>
      </p:sp>
    </p:spTree>
    <p:extLst>
      <p:ext uri="{BB962C8B-B14F-4D97-AF65-F5344CB8AC3E}">
        <p14:creationId xmlns:p14="http://schemas.microsoft.com/office/powerpoint/2010/main" val="37424181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0" y="193431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/>
              <a:t>Now it’s your day in the sum.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Please write a class that:</a:t>
            </a:r>
          </a:p>
          <a:p>
            <a:pPr marL="1143000" lvl="2"/>
            <a:r>
              <a:rPr lang="en-US" sz="1800" b="1" dirty="0"/>
              <a:t>has a private integer vector for relative humidity values; and a private integer variable.</a:t>
            </a:r>
          </a:p>
          <a:p>
            <a:pPr marL="1143000" lvl="2"/>
            <a:r>
              <a:rPr lang="en-US" sz="1800" b="1" dirty="0"/>
              <a:t>a public </a:t>
            </a:r>
            <a:r>
              <a:rPr lang="en-US" sz="1800" b="1" dirty="0" err="1"/>
              <a:t>setRh</a:t>
            </a:r>
            <a:r>
              <a:rPr lang="en-US" sz="1800" b="1" dirty="0"/>
              <a:t> method that takes a string argument ... </a:t>
            </a:r>
          </a:p>
          <a:p>
            <a:pPr marL="1143000" lvl="2"/>
            <a:r>
              <a:rPr lang="en-US" sz="1800" b="1" dirty="0"/>
              <a:t>... and rejects invalid values (good values can be converted to integers between 0 and 100).</a:t>
            </a:r>
          </a:p>
          <a:p>
            <a:pPr marL="1143000" lvl="2"/>
            <a:r>
              <a:rPr lang="en-US" sz="1800" b="1" dirty="0"/>
              <a:t>... and stores good values in the vector </a:t>
            </a:r>
          </a:p>
          <a:p>
            <a:pPr marL="1143000" lvl="2"/>
            <a:r>
              <a:rPr lang="en-US" sz="1800" b="1" dirty="0"/>
              <a:t>Hint:   use </a:t>
            </a:r>
            <a:r>
              <a:rPr lang="en-US" sz="1800" b="1" dirty="0" err="1"/>
              <a:t>stoi</a:t>
            </a:r>
            <a:r>
              <a:rPr lang="en-US" sz="1800" b="1" dirty="0"/>
              <a:t> to convert string-&gt; integer like this:</a:t>
            </a:r>
          </a:p>
          <a:p>
            <a:pPr marL="1485900" lvl="3"/>
            <a:r>
              <a:rPr lang="en-US" sz="1800" b="1" dirty="0"/>
              <a:t>int (</a:t>
            </a:r>
            <a:r>
              <a:rPr lang="en-US" sz="1800" b="1" dirty="0" err="1"/>
              <a:t>stoi</a:t>
            </a:r>
            <a:r>
              <a:rPr lang="en-US" sz="1800" b="1" dirty="0"/>
              <a:t> (</a:t>
            </a:r>
            <a:r>
              <a:rPr lang="en-US" sz="1800" b="1" dirty="0" err="1"/>
              <a:t>string_argument</a:t>
            </a:r>
            <a:r>
              <a:rPr lang="en-US" sz="1800" b="1" dirty="0"/>
              <a:t>))</a:t>
            </a:r>
          </a:p>
          <a:p>
            <a:pPr marL="1143000" lvl="2"/>
            <a:r>
              <a:rPr lang="en-US" sz="1800" b="1" dirty="0"/>
              <a:t>Hint:   steal code from  one of the vector sessions to print out progress.</a:t>
            </a:r>
          </a:p>
          <a:p>
            <a:pPr marL="1143000" lvl="2"/>
            <a:r>
              <a:rPr lang="en-US" sz="1800" b="1" dirty="0">
                <a:solidFill>
                  <a:schemeClr val="bg2">
                    <a:lumMod val="75000"/>
                  </a:schemeClr>
                </a:solidFill>
              </a:rPr>
              <a:t>Hint:   you can use a try/catch block to weed out strings that won’t convert to integers.</a:t>
            </a:r>
          </a:p>
          <a:p>
            <a:pPr marL="857250" lvl="2" indent="0">
              <a:buNone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02666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9642" y="-660621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Inheritance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One of the three pillars of OOP (with encapsulation and polymorphism)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DRY – create dendritic, hierarchy of increasingly specific classes with no repeating code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Class methods and attributes are both heritable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Multiple inheritance (more than one parent) is possible.   </a:t>
            </a:r>
          </a:p>
        </p:txBody>
      </p:sp>
    </p:spTree>
    <p:extLst>
      <p:ext uri="{BB962C8B-B14F-4D97-AF65-F5344CB8AC3E}">
        <p14:creationId xmlns:p14="http://schemas.microsoft.com/office/powerpoint/2010/main" val="352369303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8135</Words>
  <Application>Microsoft Office PowerPoint</Application>
  <PresentationFormat>Widescreen</PresentationFormat>
  <Paragraphs>1564</Paragraphs>
  <Slides>123</Slides>
  <Notes>74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123</vt:i4>
      </vt:variant>
    </vt:vector>
  </HeadingPairs>
  <TitlesOfParts>
    <vt:vector size="132" baseType="lpstr">
      <vt:lpstr>Arial Black</vt:lpstr>
      <vt:lpstr>Arial Narrow</vt:lpstr>
      <vt:lpstr>Calibri</vt:lpstr>
      <vt:lpstr>Century Gothic</vt:lpstr>
      <vt:lpstr>Consolas</vt:lpstr>
      <vt:lpstr>Symbol</vt:lpstr>
      <vt:lpstr>Wingdings</vt:lpstr>
      <vt:lpstr>Wingdings 3</vt:lpstr>
      <vt:lpstr>Slice</vt:lpstr>
      <vt:lpstr>PowerPoint Presentation</vt:lpstr>
      <vt:lpstr>DAY 1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DAY 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DAY 3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DAY 4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DAY 5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Wetzel</dc:creator>
  <cp:lastModifiedBy>pat barton</cp:lastModifiedBy>
  <cp:revision>44</cp:revision>
  <dcterms:created xsi:type="dcterms:W3CDTF">2021-03-24T18:43:29Z</dcterms:created>
  <dcterms:modified xsi:type="dcterms:W3CDTF">2021-12-07T22:46:43Z</dcterms:modified>
</cp:coreProperties>
</file>